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258" r:id="rId3"/>
    <p:sldId id="259" r:id="rId4"/>
    <p:sldId id="260" r:id="rId5"/>
    <p:sldId id="261" r:id="rId6"/>
    <p:sldId id="291" r:id="rId7"/>
    <p:sldId id="292" r:id="rId8"/>
    <p:sldId id="283" r:id="rId9"/>
    <p:sldId id="295" r:id="rId10"/>
    <p:sldId id="296" r:id="rId11"/>
    <p:sldId id="287" r:id="rId12"/>
    <p:sldId id="284" r:id="rId13"/>
    <p:sldId id="288" r:id="rId14"/>
    <p:sldId id="293" r:id="rId15"/>
    <p:sldId id="294" r:id="rId16"/>
    <p:sldId id="289" r:id="rId17"/>
    <p:sldId id="262" r:id="rId18"/>
    <p:sldId id="264" r:id="rId19"/>
    <p:sldId id="269" r:id="rId20"/>
    <p:sldId id="279" r:id="rId21"/>
    <p:sldId id="282" r:id="rId22"/>
  </p:sldIdLst>
  <p:sldSz cx="9144000" cy="5143500" type="screen16x9"/>
  <p:notesSz cx="6858000" cy="9144000"/>
  <p:embeddedFontLst>
    <p:embeddedFont>
      <p:font typeface="Dosis" panose="020B0604020202020204" charset="0"/>
      <p:bold r:id="rId24"/>
    </p:embeddedFont>
    <p:embeddedFont>
      <p:font typeface="Cambria" panose="02040503050406030204" pitchFamily="18" charset="0"/>
      <p:regular r:id="rId25"/>
      <p:bold r:id="rId26"/>
      <p:italic r:id="rId27"/>
      <p:boldItalic r:id="rId28"/>
    </p:embeddedFont>
    <p:embeddedFont>
      <p:font typeface="Sniglet"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111" d="100"/>
          <a:sy n="111" d="100"/>
        </p:scale>
        <p:origin x="648"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719188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549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153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234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509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4322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620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604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63275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17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196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402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747925" y="1302836"/>
            <a:ext cx="6140399" cy="3610800"/>
          </a:xfrm>
          <a:prstGeom prst="rect">
            <a:avLst/>
          </a:prstGeom>
        </p:spPr>
        <p:txBody>
          <a:bodyPr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7442902" y="-91153"/>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
        <p:nvSpPr>
          <p:cNvPr id="428" name="Shape 428"/>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29" name="Shape 429"/>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0" name="Shape 430"/>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1" name="Shape 431"/>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2" name="Shape 432"/>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3" name="Shape 433"/>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4" name="Shape 434"/>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5" name="Shape 435"/>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6" name="Shape 436"/>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7" name="Shape 437"/>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8" name="Shape 438"/>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39" name="Shape 439"/>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0" name="Shape 440"/>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1" name="Shape 441"/>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2" name="Shape 442"/>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3" name="Shape 443"/>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4" name="Shape 444"/>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5" name="Shape 445"/>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6" name="Shape 446"/>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7" name="Shape 447"/>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8" name="Shape 448"/>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49" name="Shape 449"/>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0" name="Shape 450"/>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1" name="Shape 451"/>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2" name="Shape 452"/>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3" name="Shape 453"/>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4" name="Shape 454"/>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5" name="Shape 455"/>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6" name="Shape 456"/>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7" name="Shape 457"/>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8" name="Shape 458"/>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59" name="Shape 459"/>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0" name="Shape 460"/>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1" name="Shape 461"/>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2" name="Shape 462"/>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3" name="Shape 463"/>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4" name="Shape 464"/>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5" name="Shape 465"/>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6" name="Shape 466"/>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7" name="Shape 467"/>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68" name="Shape 468"/>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faculty.kfupm.edu.sa/ics/garout/Teaching/ICS202/" TargetMode="External"/><Relationship Id="rId3" Type="http://schemas.openxmlformats.org/officeDocument/2006/relationships/hyperlink" Target="http://web.mit.edu/6.02/www/s2012/handouts/3.pdf" TargetMode="External"/><Relationship Id="rId7" Type="http://schemas.openxmlformats.org/officeDocument/2006/relationships/hyperlink" Target="https://www.youtube.com/watch?v=j2HSd3HCpD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michael.dipperstein.com/lzw/" TargetMode="External"/><Relationship Id="rId5" Type="http://schemas.openxmlformats.org/officeDocument/2006/relationships/hyperlink" Target="https://www.cs.duke.edu/csed/curious/compression/lzw.html" TargetMode="External"/><Relationship Id="rId4" Type="http://schemas.openxmlformats.org/officeDocument/2006/relationships/hyperlink" Target="https://users.cs.cf.ac.uk/Dave.Marshall/Multimedia/node214.html" TargetMode="External"/><Relationship Id="rId9" Type="http://schemas.openxmlformats.org/officeDocument/2006/relationships/hyperlink" Target="https://github.com/kmeelu/LZ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347537" y="1161050"/>
            <a:ext cx="7110563" cy="1159799"/>
          </a:xfrm>
          <a:prstGeom prst="rect">
            <a:avLst/>
          </a:prstGeom>
        </p:spPr>
        <p:txBody>
          <a:bodyPr lIns="91425" tIns="91425" rIns="91425" bIns="91425" anchor="ctr" anchorCtr="0">
            <a:noAutofit/>
          </a:bodyPr>
          <a:lstStyle/>
          <a:p>
            <a:pPr lvl="0"/>
            <a:r>
              <a:rPr lang="en" smtClean="0"/>
              <a:t>MULTIMEIDA DATABASE</a:t>
            </a:r>
            <a:br>
              <a:rPr lang="en" smtClean="0"/>
            </a:br>
            <a:r>
              <a:rPr lang="en-GB" smtClean="0"/>
              <a:t>LZW Algorithm</a:t>
            </a:r>
            <a:endParaRPr lang="en"/>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233064"/>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834" y="617828"/>
            <a:ext cx="3590956" cy="4390837"/>
          </a:xfrm>
          <a:prstGeom prst="rect">
            <a:avLst/>
          </a:prstGeom>
        </p:spPr>
      </p:pic>
      <p:sp>
        <p:nvSpPr>
          <p:cNvPr id="5" name="Shape 770"/>
          <p:cNvSpPr/>
          <p:nvPr/>
        </p:nvSpPr>
        <p:spPr>
          <a:xfrm>
            <a:off x="5974500" y="106289"/>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aphicFrame>
        <p:nvGraphicFramePr>
          <p:cNvPr id="6" name="Table 5"/>
          <p:cNvGraphicFramePr>
            <a:graphicFrameLocks noGrp="1"/>
          </p:cNvGraphicFramePr>
          <p:nvPr>
            <p:extLst/>
          </p:nvPr>
        </p:nvGraphicFramePr>
        <p:xfrm>
          <a:off x="790644" y="1182063"/>
          <a:ext cx="3575098" cy="3417438"/>
        </p:xfrm>
        <a:graphic>
          <a:graphicData uri="http://schemas.openxmlformats.org/drawingml/2006/table">
            <a:tbl>
              <a:tblPr firstRow="1" bandRow="1">
                <a:tableStyleId>{BE05E0FE-D782-4A1A-986F-B7B9CD512967}</a:tableStyleId>
              </a:tblPr>
              <a:tblGrid>
                <a:gridCol w="886900">
                  <a:extLst>
                    <a:ext uri="{9D8B030D-6E8A-4147-A177-3AD203B41FA5}">
                      <a16:colId xmlns="" xmlns:a16="http://schemas.microsoft.com/office/drawing/2014/main" val="20000"/>
                    </a:ext>
                  </a:extLst>
                </a:gridCol>
                <a:gridCol w="1285660">
                  <a:extLst>
                    <a:ext uri="{9D8B030D-6E8A-4147-A177-3AD203B41FA5}">
                      <a16:colId xmlns="" xmlns:a16="http://schemas.microsoft.com/office/drawing/2014/main" val="20001"/>
                    </a:ext>
                  </a:extLst>
                </a:gridCol>
                <a:gridCol w="666893">
                  <a:extLst>
                    <a:ext uri="{9D8B030D-6E8A-4147-A177-3AD203B41FA5}">
                      <a16:colId xmlns="" xmlns:a16="http://schemas.microsoft.com/office/drawing/2014/main" val="20002"/>
                    </a:ext>
                  </a:extLst>
                </a:gridCol>
                <a:gridCol w="735645">
                  <a:extLst>
                    <a:ext uri="{9D8B030D-6E8A-4147-A177-3AD203B41FA5}">
                      <a16:colId xmlns="" xmlns:a16="http://schemas.microsoft.com/office/drawing/2014/main" val="20003"/>
                    </a:ext>
                  </a:extLst>
                </a:gridCol>
              </a:tblGrid>
              <a:tr h="569573">
                <a:tc>
                  <a:txBody>
                    <a:bodyPr/>
                    <a:lstStyle/>
                    <a:p>
                      <a:pPr algn="ctr"/>
                      <a:r>
                        <a:rPr lang="en-GB" smtClean="0"/>
                        <a:t>Encoder</a:t>
                      </a:r>
                      <a:endParaRPr lang="en-GB"/>
                    </a:p>
                  </a:txBody>
                  <a:tcPr/>
                </a:tc>
                <a:tc>
                  <a:txBody>
                    <a:bodyPr/>
                    <a:lstStyle/>
                    <a:p>
                      <a:pPr algn="ctr"/>
                      <a:r>
                        <a:rPr lang="en-GB" smtClean="0"/>
                        <a:t>Output</a:t>
                      </a:r>
                      <a:endParaRPr lang="en-GB"/>
                    </a:p>
                  </a:txBody>
                  <a:tcPr/>
                </a:tc>
                <a:tc>
                  <a:txBody>
                    <a:bodyPr/>
                    <a:lstStyle/>
                    <a:p>
                      <a:pPr algn="ctr"/>
                      <a:r>
                        <a:rPr lang="en-GB" smtClean="0"/>
                        <a:t>String</a:t>
                      </a:r>
                      <a:endParaRPr lang="en-GB"/>
                    </a:p>
                  </a:txBody>
                  <a:tcPr/>
                </a:tc>
                <a:tc>
                  <a:txBody>
                    <a:bodyPr/>
                    <a:lstStyle/>
                    <a:p>
                      <a:pPr algn="ctr"/>
                      <a:r>
                        <a:rPr lang="en-GB" smtClean="0"/>
                        <a:t>Table</a:t>
                      </a:r>
                      <a:endParaRPr lang="en-GB"/>
                    </a:p>
                  </a:txBody>
                  <a:tcPr/>
                </a:tc>
                <a:extLst>
                  <a:ext uri="{0D108BD9-81ED-4DB2-BD59-A6C34878D82A}">
                    <a16:rowId xmlns="" xmlns:a16="http://schemas.microsoft.com/office/drawing/2014/main" val="10000"/>
                  </a:ext>
                </a:extLst>
              </a:tr>
              <a:tr h="569573">
                <a:tc>
                  <a:txBody>
                    <a:bodyPr/>
                    <a:lstStyle/>
                    <a:p>
                      <a:pPr algn="ctr"/>
                      <a:r>
                        <a:rPr lang="en-GB" smtClean="0"/>
                        <a:t>Output</a:t>
                      </a:r>
                    </a:p>
                    <a:p>
                      <a:pPr algn="ctr"/>
                      <a:r>
                        <a:rPr lang="en-GB" smtClean="0"/>
                        <a:t>Code</a:t>
                      </a:r>
                      <a:endParaRPr lang="en-GB"/>
                    </a:p>
                  </a:txBody>
                  <a:tcPr/>
                </a:tc>
                <a:tc>
                  <a:txBody>
                    <a:bodyPr/>
                    <a:lstStyle/>
                    <a:p>
                      <a:pPr algn="ctr"/>
                      <a:r>
                        <a:rPr lang="en-GB" smtClean="0"/>
                        <a:t>Representing</a:t>
                      </a:r>
                      <a:endParaRPr lang="en-GB"/>
                    </a:p>
                  </a:txBody>
                  <a:tcPr/>
                </a:tc>
                <a:tc>
                  <a:txBody>
                    <a:bodyPr/>
                    <a:lstStyle/>
                    <a:p>
                      <a:pPr algn="ctr"/>
                      <a:r>
                        <a:rPr lang="en-GB" smtClean="0"/>
                        <a:t>Code</a:t>
                      </a:r>
                    </a:p>
                    <a:p>
                      <a:pPr algn="ctr"/>
                      <a:r>
                        <a:rPr lang="en-GB" smtClean="0"/>
                        <a:t>Word</a:t>
                      </a:r>
                      <a:endParaRPr lang="en-GB"/>
                    </a:p>
                  </a:txBody>
                  <a:tcPr/>
                </a:tc>
                <a:tc>
                  <a:txBody>
                    <a:bodyPr/>
                    <a:lstStyle/>
                    <a:p>
                      <a:pPr algn="ctr"/>
                      <a:r>
                        <a:rPr lang="en-GB" smtClean="0"/>
                        <a:t>String</a:t>
                      </a:r>
                      <a:endParaRPr lang="en-GB"/>
                    </a:p>
                  </a:txBody>
                  <a:tcPr/>
                </a:tc>
                <a:extLst>
                  <a:ext uri="{0D108BD9-81ED-4DB2-BD59-A6C34878D82A}">
                    <a16:rowId xmlns="" xmlns:a16="http://schemas.microsoft.com/office/drawing/2014/main" val="10001"/>
                  </a:ext>
                </a:extLst>
              </a:tr>
              <a:tr h="569573">
                <a:tc>
                  <a:txBody>
                    <a:bodyPr/>
                    <a:lstStyle/>
                    <a:p>
                      <a:pPr algn="ctr"/>
                      <a:r>
                        <a:rPr lang="en-GB" smtClean="0"/>
                        <a:t>66</a:t>
                      </a:r>
                      <a:endParaRPr lang="en-GB"/>
                    </a:p>
                  </a:txBody>
                  <a:tcPr/>
                </a:tc>
                <a:tc>
                  <a:txBody>
                    <a:bodyPr/>
                    <a:lstStyle/>
                    <a:p>
                      <a:pPr algn="ctr"/>
                      <a:r>
                        <a:rPr lang="en-GB" smtClean="0"/>
                        <a:t>B</a:t>
                      </a:r>
                      <a:endParaRPr lang="en-GB"/>
                    </a:p>
                  </a:txBody>
                  <a:tcPr/>
                </a:tc>
                <a:tc>
                  <a:txBody>
                    <a:bodyPr/>
                    <a:lstStyle/>
                    <a:p>
                      <a:pPr algn="ctr"/>
                      <a:r>
                        <a:rPr lang="en-GB" smtClean="0"/>
                        <a:t>256</a:t>
                      </a:r>
                      <a:endParaRPr lang="en-GB"/>
                    </a:p>
                  </a:txBody>
                  <a:tcPr/>
                </a:tc>
                <a:tc>
                  <a:txBody>
                    <a:bodyPr/>
                    <a:lstStyle/>
                    <a:p>
                      <a:pPr algn="ctr"/>
                      <a:r>
                        <a:rPr lang="en-GB" smtClean="0"/>
                        <a:t>BA</a:t>
                      </a:r>
                      <a:endParaRPr lang="en-GB"/>
                    </a:p>
                  </a:txBody>
                  <a:tcPr/>
                </a:tc>
                <a:extLst>
                  <a:ext uri="{0D108BD9-81ED-4DB2-BD59-A6C34878D82A}">
                    <a16:rowId xmlns="" xmlns:a16="http://schemas.microsoft.com/office/drawing/2014/main" val="10002"/>
                  </a:ext>
                </a:extLst>
              </a:tr>
              <a:tr h="569573">
                <a:tc>
                  <a:txBody>
                    <a:bodyPr/>
                    <a:lstStyle/>
                    <a:p>
                      <a:pPr algn="ctr"/>
                      <a:r>
                        <a:rPr lang="en-GB" smtClean="0"/>
                        <a:t>65</a:t>
                      </a:r>
                      <a:endParaRPr lang="en-GB"/>
                    </a:p>
                  </a:txBody>
                  <a:tcPr/>
                </a:tc>
                <a:tc>
                  <a:txBody>
                    <a:bodyPr/>
                    <a:lstStyle/>
                    <a:p>
                      <a:pPr algn="ctr"/>
                      <a:r>
                        <a:rPr lang="en-GB" smtClean="0"/>
                        <a:t>A</a:t>
                      </a:r>
                      <a:endParaRPr lang="en-GB"/>
                    </a:p>
                  </a:txBody>
                  <a:tcPr/>
                </a:tc>
                <a:tc>
                  <a:txBody>
                    <a:bodyPr/>
                    <a:lstStyle/>
                    <a:p>
                      <a:pPr algn="ctr"/>
                      <a:r>
                        <a:rPr lang="en-GB" smtClean="0"/>
                        <a:t>257</a:t>
                      </a:r>
                      <a:endParaRPr lang="en-GB"/>
                    </a:p>
                  </a:txBody>
                  <a:tcPr/>
                </a:tc>
                <a:tc>
                  <a:txBody>
                    <a:bodyPr/>
                    <a:lstStyle/>
                    <a:p>
                      <a:pPr algn="ctr"/>
                      <a:r>
                        <a:rPr lang="en-GB" smtClean="0"/>
                        <a:t>AB</a:t>
                      </a:r>
                      <a:endParaRPr lang="en-GB"/>
                    </a:p>
                  </a:txBody>
                  <a:tcPr/>
                </a:tc>
                <a:extLst>
                  <a:ext uri="{0D108BD9-81ED-4DB2-BD59-A6C34878D82A}">
                    <a16:rowId xmlns="" xmlns:a16="http://schemas.microsoft.com/office/drawing/2014/main" val="10003"/>
                  </a:ext>
                </a:extLst>
              </a:tr>
              <a:tr h="569573">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4"/>
                  </a:ext>
                </a:extLst>
              </a:tr>
              <a:tr h="569573">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5"/>
                  </a:ext>
                </a:extLst>
              </a:tr>
            </a:tbl>
          </a:graphicData>
        </a:graphic>
      </p:graphicFrame>
      <p:sp>
        <p:nvSpPr>
          <p:cNvPr id="7" name="TextBox 6"/>
          <p:cNvSpPr txBox="1"/>
          <p:nvPr/>
        </p:nvSpPr>
        <p:spPr>
          <a:xfrm>
            <a:off x="942292" y="617828"/>
            <a:ext cx="2375971" cy="523220"/>
          </a:xfrm>
          <a:prstGeom prst="rect">
            <a:avLst/>
          </a:prstGeom>
          <a:noFill/>
        </p:spPr>
        <p:txBody>
          <a:bodyPr wrap="none" rtlCol="0">
            <a:spAutoFit/>
          </a:bodyPr>
          <a:lstStyle/>
          <a:p>
            <a:r>
              <a:rPr lang="en-GB" smtClean="0"/>
              <a:t>BABAABAAA      P = A</a:t>
            </a:r>
          </a:p>
          <a:p>
            <a:r>
              <a:rPr lang="en-GB"/>
              <a:t>	</a:t>
            </a:r>
            <a:r>
              <a:rPr lang="en-GB" smtClean="0"/>
              <a:t>         C = empty</a:t>
            </a:r>
            <a:endParaRPr lang="en-GB"/>
          </a:p>
        </p:txBody>
      </p:sp>
      <p:sp>
        <p:nvSpPr>
          <p:cNvPr id="8" name="TextBox 7"/>
          <p:cNvSpPr txBox="1"/>
          <p:nvPr/>
        </p:nvSpPr>
        <p:spPr>
          <a:xfrm>
            <a:off x="2131304" y="3533850"/>
            <a:ext cx="425116" cy="307777"/>
          </a:xfrm>
          <a:prstGeom prst="rect">
            <a:avLst/>
          </a:prstGeom>
          <a:noFill/>
        </p:spPr>
        <p:txBody>
          <a:bodyPr wrap="none" rtlCol="0">
            <a:spAutoFit/>
          </a:bodyPr>
          <a:lstStyle/>
          <a:p>
            <a:r>
              <a:rPr lang="en-GB" smtClean="0"/>
              <a:t>BA</a:t>
            </a:r>
            <a:endParaRPr lang="en-GB"/>
          </a:p>
        </p:txBody>
      </p:sp>
      <p:sp>
        <p:nvSpPr>
          <p:cNvPr id="9" name="TextBox 8"/>
          <p:cNvSpPr txBox="1"/>
          <p:nvPr/>
        </p:nvSpPr>
        <p:spPr>
          <a:xfrm>
            <a:off x="1021474" y="3520100"/>
            <a:ext cx="482824" cy="307777"/>
          </a:xfrm>
          <a:prstGeom prst="rect">
            <a:avLst/>
          </a:prstGeom>
          <a:noFill/>
        </p:spPr>
        <p:txBody>
          <a:bodyPr wrap="none" rtlCol="0">
            <a:spAutoFit/>
          </a:bodyPr>
          <a:lstStyle/>
          <a:p>
            <a:r>
              <a:rPr lang="en-GB" smtClean="0"/>
              <a:t>256</a:t>
            </a:r>
            <a:endParaRPr lang="en-GB"/>
          </a:p>
        </p:txBody>
      </p:sp>
      <p:sp>
        <p:nvSpPr>
          <p:cNvPr id="10" name="TextBox 9"/>
          <p:cNvSpPr txBox="1"/>
          <p:nvPr/>
        </p:nvSpPr>
        <p:spPr>
          <a:xfrm>
            <a:off x="3093830" y="3543357"/>
            <a:ext cx="482824" cy="307777"/>
          </a:xfrm>
          <a:prstGeom prst="rect">
            <a:avLst/>
          </a:prstGeom>
          <a:noFill/>
        </p:spPr>
        <p:txBody>
          <a:bodyPr wrap="none" rtlCol="0">
            <a:spAutoFit/>
          </a:bodyPr>
          <a:lstStyle/>
          <a:p>
            <a:r>
              <a:rPr lang="en-GB" smtClean="0"/>
              <a:t>258</a:t>
            </a:r>
            <a:endParaRPr lang="en-GB"/>
          </a:p>
        </p:txBody>
      </p:sp>
      <p:sp>
        <p:nvSpPr>
          <p:cNvPr id="11" name="TextBox 10"/>
          <p:cNvSpPr txBox="1"/>
          <p:nvPr/>
        </p:nvSpPr>
        <p:spPr>
          <a:xfrm>
            <a:off x="3746972" y="3543362"/>
            <a:ext cx="545342" cy="307777"/>
          </a:xfrm>
          <a:prstGeom prst="rect">
            <a:avLst/>
          </a:prstGeom>
          <a:noFill/>
        </p:spPr>
        <p:txBody>
          <a:bodyPr wrap="none" rtlCol="0">
            <a:spAutoFit/>
          </a:bodyPr>
          <a:lstStyle/>
          <a:p>
            <a:r>
              <a:rPr lang="en-GB" smtClean="0"/>
              <a:t>BAA</a:t>
            </a:r>
            <a:endParaRPr lang="en-GB"/>
          </a:p>
        </p:txBody>
      </p:sp>
      <p:cxnSp>
        <p:nvCxnSpPr>
          <p:cNvPr id="12" name="Straight Arrow Connector 11"/>
          <p:cNvCxnSpPr/>
          <p:nvPr/>
        </p:nvCxnSpPr>
        <p:spPr>
          <a:xfrm flipH="1" flipV="1">
            <a:off x="1567539" y="866275"/>
            <a:ext cx="4" cy="254380"/>
          </a:xfrm>
          <a:prstGeom prst="straightConnector1">
            <a:avLst/>
          </a:prstGeom>
          <a:ln cap="flat">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6066" y="4756307"/>
            <a:ext cx="851515" cy="307777"/>
          </a:xfrm>
          <a:prstGeom prst="rect">
            <a:avLst/>
          </a:prstGeom>
          <a:noFill/>
        </p:spPr>
        <p:txBody>
          <a:bodyPr wrap="none" rtlCol="0">
            <a:spAutoFit/>
          </a:bodyPr>
          <a:lstStyle/>
          <a:p>
            <a:r>
              <a:rPr lang="en-GB" smtClean="0"/>
              <a:t>Step 03 </a:t>
            </a:r>
            <a:endParaRPr lang="en-GB"/>
          </a:p>
        </p:txBody>
      </p:sp>
    </p:spTree>
    <p:extLst>
      <p:ext uri="{BB962C8B-B14F-4D97-AF65-F5344CB8AC3E}">
        <p14:creationId xmlns:p14="http://schemas.microsoft.com/office/powerpoint/2010/main" val="2931518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466818"/>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138" y="986417"/>
            <a:ext cx="6349724" cy="3888091"/>
          </a:xfrm>
          <a:prstGeom prst="rect">
            <a:avLst/>
          </a:prstGeom>
        </p:spPr>
      </p:pic>
      <p:sp>
        <p:nvSpPr>
          <p:cNvPr id="4"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218204786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7925" y="229427"/>
            <a:ext cx="6140399" cy="857400"/>
          </a:xfrm>
        </p:spPr>
        <p:txBody>
          <a:bodyPr/>
          <a:lstStyle/>
          <a:p>
            <a:r>
              <a:rPr lang="en-GB" sz="2400" smtClean="0">
                <a:latin typeface="Cambria" panose="02040503050406030204" pitchFamily="18" charset="0"/>
                <a:ea typeface="Cambria" panose="02040503050406030204" pitchFamily="18" charset="0"/>
              </a:rPr>
              <a:t>Thuật toán giải nén LZW</a:t>
            </a:r>
            <a:endParaRPr lang="en-GB" sz="2400">
              <a:latin typeface="Cambria" panose="02040503050406030204" pitchFamily="18" charset="0"/>
              <a:ea typeface="Cambria" panose="02040503050406030204" pitchFamily="18" charset="0"/>
            </a:endParaRPr>
          </a:p>
        </p:txBody>
      </p:sp>
      <p:sp>
        <p:nvSpPr>
          <p:cNvPr id="5" name="Text Placeholder 4"/>
          <p:cNvSpPr>
            <a:spLocks noGrp="1"/>
          </p:cNvSpPr>
          <p:nvPr>
            <p:ph type="body" idx="1"/>
          </p:nvPr>
        </p:nvSpPr>
        <p:spPr>
          <a:xfrm>
            <a:off x="391884" y="1363154"/>
            <a:ext cx="3604416" cy="3610800"/>
          </a:xfrm>
        </p:spPr>
        <p:txBody>
          <a:bodyPr/>
          <a:lstStyle/>
          <a:p>
            <a:r>
              <a:rPr lang="en-GB" dirty="0" smtClean="0"/>
              <a:t>LZW Decompression</a:t>
            </a:r>
            <a:r>
              <a:rPr lang="en-GB" dirty="0"/>
              <a:t>.</a:t>
            </a:r>
          </a:p>
          <a:p>
            <a:endParaRPr lang="en-GB" dirty="0" smtClean="0"/>
          </a:p>
          <a:p>
            <a:pPr>
              <a:buNone/>
            </a:pPr>
            <a:r>
              <a:rPr lang="en-US" sz="2000" dirty="0" smtClean="0"/>
              <a:t>1. Initialize </a:t>
            </a:r>
            <a:r>
              <a:rPr lang="en-US" sz="2000" dirty="0"/>
              <a:t>table with single          </a:t>
            </a:r>
            <a:r>
              <a:rPr lang="en-US" sz="2000" dirty="0" smtClean="0"/>
              <a:t>    character strings.</a:t>
            </a:r>
          </a:p>
          <a:p>
            <a:pPr>
              <a:buNone/>
            </a:pPr>
            <a:r>
              <a:rPr lang="en-US" sz="2000" dirty="0" smtClean="0"/>
              <a:t>2. OLD </a:t>
            </a:r>
            <a:r>
              <a:rPr lang="en-US" sz="2000" dirty="0"/>
              <a:t>= first input </a:t>
            </a:r>
            <a:r>
              <a:rPr lang="en-US" sz="2000" dirty="0" smtClean="0"/>
              <a:t>code.</a:t>
            </a:r>
          </a:p>
          <a:p>
            <a:pPr>
              <a:buNone/>
            </a:pPr>
            <a:r>
              <a:rPr lang="en-US" sz="2000" dirty="0" smtClean="0"/>
              <a:t>3. Output translation of OLD</a:t>
            </a:r>
          </a:p>
          <a:p>
            <a:pPr>
              <a:buNone/>
            </a:pPr>
            <a:r>
              <a:rPr lang="en-US" sz="2000" dirty="0"/>
              <a:t>4</a:t>
            </a:r>
            <a:r>
              <a:rPr lang="en-US" sz="2000" dirty="0" smtClean="0"/>
              <a:t>. While </a:t>
            </a:r>
            <a:r>
              <a:rPr lang="en-US" sz="2000" dirty="0"/>
              <a:t>not end of input </a:t>
            </a:r>
            <a:r>
              <a:rPr lang="en-US" sz="2000" dirty="0" smtClean="0"/>
              <a:t> stream.</a:t>
            </a:r>
            <a:endParaRPr lang="en-US" sz="2000" dirty="0"/>
          </a:p>
          <a:p>
            <a:pPr>
              <a:buNone/>
            </a:pPr>
            <a:r>
              <a:rPr lang="en-US" sz="2000" dirty="0"/>
              <a:t>5</a:t>
            </a:r>
            <a:r>
              <a:rPr lang="en-US" sz="2000" dirty="0" smtClean="0"/>
              <a:t>.     New </a:t>
            </a:r>
            <a:r>
              <a:rPr lang="en-US" sz="2000" dirty="0"/>
              <a:t>= next input </a:t>
            </a:r>
            <a:r>
              <a:rPr lang="en-US" sz="2000" dirty="0" smtClean="0"/>
              <a:t>code.</a:t>
            </a:r>
            <a:endParaRPr lang="en-US" sz="2000" dirty="0"/>
          </a:p>
          <a:p>
            <a:pPr lvl="1">
              <a:buNone/>
            </a:pPr>
            <a:r>
              <a:rPr lang="en-US" sz="2000" dirty="0" smtClean="0"/>
              <a:t>6.     If New </a:t>
            </a:r>
            <a:r>
              <a:rPr lang="en-US" sz="2000" dirty="0"/>
              <a:t>is </a:t>
            </a:r>
            <a:r>
              <a:rPr lang="en-US" sz="2000" dirty="0" smtClean="0"/>
              <a:t>not in string table.</a:t>
            </a:r>
          </a:p>
          <a:p>
            <a:pPr marL="457200" lvl="1" indent="-457200">
              <a:buAutoNum type="arabicPeriod" startAt="7"/>
            </a:pPr>
            <a:r>
              <a:rPr lang="en-US" sz="2000" dirty="0" smtClean="0"/>
              <a:t>     S = translation of OLD</a:t>
            </a:r>
            <a:r>
              <a:rPr lang="en-US" sz="2000" dirty="0" smtClean="0"/>
              <a:t>.</a:t>
            </a:r>
          </a:p>
          <a:p>
            <a:pPr marL="457200" lvl="1" indent="-457200">
              <a:buAutoNum type="arabicPeriod" startAt="7"/>
            </a:pPr>
            <a:r>
              <a:rPr lang="en-GB" sz="2000" dirty="0" smtClean="0"/>
              <a:t>     </a:t>
            </a:r>
            <a:r>
              <a:rPr lang="en-US" sz="2000" dirty="0" smtClean="0"/>
              <a:t>C </a:t>
            </a:r>
            <a:r>
              <a:rPr lang="en-US" sz="2000" dirty="0"/>
              <a:t>= first character of S</a:t>
            </a:r>
            <a:endParaRPr lang="en-US" sz="2000" dirty="0"/>
          </a:p>
          <a:p>
            <a:pPr>
              <a:buNone/>
            </a:pPr>
            <a:r>
              <a:rPr lang="en-US" sz="2000" dirty="0" smtClean="0"/>
              <a:t> </a:t>
            </a:r>
          </a:p>
          <a:p>
            <a:pPr>
              <a:buNone/>
            </a:pPr>
            <a:endParaRPr lang="en-US" sz="2000" dirty="0"/>
          </a:p>
          <a:p>
            <a:endParaRPr lang="en-GB" dirty="0"/>
          </a:p>
        </p:txBody>
      </p:sp>
      <p:sp>
        <p:nvSpPr>
          <p:cNvPr id="9" name="Text Placeholder 8"/>
          <p:cNvSpPr>
            <a:spLocks noGrp="1"/>
          </p:cNvSpPr>
          <p:nvPr>
            <p:ph type="body" idx="2"/>
          </p:nvPr>
        </p:nvSpPr>
        <p:spPr>
          <a:xfrm>
            <a:off x="4157472" y="1363153"/>
            <a:ext cx="3816096" cy="3610800"/>
          </a:xfrm>
        </p:spPr>
        <p:txBody>
          <a:bodyPr/>
          <a:lstStyle/>
          <a:p>
            <a:pPr>
              <a:buNone/>
            </a:pPr>
            <a:endParaRPr lang="en-GB" sz="2000" dirty="0" smtClean="0"/>
          </a:p>
          <a:p>
            <a:pPr>
              <a:buNone/>
            </a:pPr>
            <a:endParaRPr lang="en-GB" sz="2000" dirty="0" smtClean="0"/>
          </a:p>
          <a:p>
            <a:pPr>
              <a:buNone/>
            </a:pPr>
            <a:r>
              <a:rPr lang="en-GB" sz="2000" dirty="0"/>
              <a:t>9</a:t>
            </a:r>
            <a:r>
              <a:rPr lang="en-GB" sz="2000" dirty="0" smtClean="0"/>
              <a:t>.</a:t>
            </a:r>
            <a:r>
              <a:rPr lang="en-GB" sz="2000" dirty="0" smtClean="0"/>
              <a:t>	S = S + C.</a:t>
            </a:r>
            <a:endParaRPr lang="en-GB" sz="2000" dirty="0"/>
          </a:p>
          <a:p>
            <a:pPr marL="457200" indent="-457200">
              <a:buAutoNum type="arabicPeriod" startAt="11"/>
            </a:pPr>
            <a:r>
              <a:rPr lang="en-GB" sz="2000" dirty="0" smtClean="0"/>
              <a:t>Else</a:t>
            </a:r>
          </a:p>
          <a:p>
            <a:pPr marL="457200" indent="-457200">
              <a:buAutoNum type="arabicPeriod" startAt="11"/>
            </a:pPr>
            <a:r>
              <a:rPr lang="en-US" sz="2000" dirty="0" smtClean="0"/>
              <a:t>         S = translation of New.</a:t>
            </a:r>
          </a:p>
          <a:p>
            <a:pPr marL="457200" indent="-457200">
              <a:buAutoNum type="arabicPeriod" startAt="13"/>
            </a:pPr>
            <a:r>
              <a:rPr lang="en-US" sz="2000" dirty="0" smtClean="0"/>
              <a:t>Output S.</a:t>
            </a:r>
          </a:p>
          <a:p>
            <a:pPr marL="457200" indent="-457200">
              <a:buAutoNum type="arabicPeriod" startAt="13"/>
            </a:pPr>
            <a:r>
              <a:rPr lang="en-US" sz="2000" dirty="0" smtClean="0"/>
              <a:t>C </a:t>
            </a:r>
            <a:r>
              <a:rPr lang="en-US" sz="2000" dirty="0" smtClean="0"/>
              <a:t>= first character of </a:t>
            </a:r>
            <a:r>
              <a:rPr lang="en-US" sz="2000" dirty="0" smtClean="0"/>
              <a:t>S.</a:t>
            </a:r>
          </a:p>
          <a:p>
            <a:pPr marL="457200" indent="-457200">
              <a:buAutoNum type="arabicPeriod" startAt="13"/>
            </a:pPr>
            <a:r>
              <a:rPr lang="en-US" sz="2000" dirty="0" smtClean="0"/>
              <a:t>OLD </a:t>
            </a:r>
            <a:r>
              <a:rPr lang="en-US" sz="2000" dirty="0" smtClean="0"/>
              <a:t>+ C to the string </a:t>
            </a:r>
            <a:r>
              <a:rPr lang="en-US" sz="2000" dirty="0" smtClean="0"/>
              <a:t>table.</a:t>
            </a:r>
          </a:p>
          <a:p>
            <a:pPr marL="457200" indent="-457200">
              <a:buAutoNum type="arabicPeriod" startAt="13"/>
            </a:pPr>
            <a:r>
              <a:rPr lang="en-US" sz="2000" dirty="0" smtClean="0"/>
              <a:t>OLD </a:t>
            </a:r>
            <a:r>
              <a:rPr lang="en-US" sz="2000" dirty="0" smtClean="0"/>
              <a:t>= </a:t>
            </a:r>
            <a:r>
              <a:rPr lang="en-US" sz="2000" dirty="0" smtClean="0"/>
              <a:t>New.</a:t>
            </a:r>
          </a:p>
          <a:p>
            <a:pPr>
              <a:buNone/>
            </a:pPr>
            <a:r>
              <a:rPr lang="en-US" sz="2000" dirty="0" smtClean="0"/>
              <a:t>17.</a:t>
            </a:r>
            <a:r>
              <a:rPr lang="en-US" sz="2000" dirty="0" smtClean="0"/>
              <a:t>End </a:t>
            </a:r>
            <a:r>
              <a:rPr lang="en-US" sz="2000" dirty="0" smtClean="0"/>
              <a:t>While.</a:t>
            </a:r>
          </a:p>
          <a:p>
            <a:pPr marL="457200" indent="-457200">
              <a:buAutoNum type="arabicPeriod" startAt="12"/>
            </a:pPr>
            <a:endParaRPr lang="en-US" sz="2000" dirty="0"/>
          </a:p>
          <a:p>
            <a:pPr>
              <a:buNone/>
            </a:pPr>
            <a:endParaRPr lang="en-US" sz="2000" dirty="0"/>
          </a:p>
          <a:p>
            <a:pPr marL="457200" indent="-457200">
              <a:buAutoNum type="arabicPeriod" startAt="7"/>
            </a:pPr>
            <a:endParaRPr lang="en-GB" sz="2000" dirty="0"/>
          </a:p>
        </p:txBody>
      </p:sp>
    </p:spTree>
    <p:extLst>
      <p:ext uri="{BB962C8B-B14F-4D97-AF65-F5344CB8AC3E}">
        <p14:creationId xmlns:p14="http://schemas.microsoft.com/office/powerpoint/2010/main" val="13196576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377442"/>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sp>
        <p:nvSpPr>
          <p:cNvPr id="5"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TextBox 5"/>
          <p:cNvSpPr txBox="1"/>
          <p:nvPr/>
        </p:nvSpPr>
        <p:spPr>
          <a:xfrm>
            <a:off x="699656" y="903968"/>
            <a:ext cx="3463636" cy="307777"/>
          </a:xfrm>
          <a:prstGeom prst="rect">
            <a:avLst/>
          </a:prstGeom>
          <a:noFill/>
        </p:spPr>
        <p:txBody>
          <a:bodyPr wrap="square" rtlCol="0">
            <a:spAutoFit/>
          </a:bodyPr>
          <a:lstStyle/>
          <a:p>
            <a:r>
              <a:rPr lang="en-US" smtClean="0"/>
              <a:t>Input: &lt;66&gt;&lt;65&gt;&lt;256&gt;&lt;257&gt;&lt;65&gt;&lt;260&gt;</a:t>
            </a:r>
            <a:endParaRPr lang="en-US"/>
          </a:p>
        </p:txBody>
      </p:sp>
      <p:sp>
        <p:nvSpPr>
          <p:cNvPr id="7" name="TextBox 6"/>
          <p:cNvSpPr txBox="1"/>
          <p:nvPr/>
        </p:nvSpPr>
        <p:spPr>
          <a:xfrm>
            <a:off x="720437" y="1267690"/>
            <a:ext cx="1143000" cy="311727"/>
          </a:xfrm>
          <a:prstGeom prst="rect">
            <a:avLst/>
          </a:prstGeom>
          <a:noFill/>
        </p:spPr>
        <p:txBody>
          <a:bodyPr wrap="square" rtlCol="0">
            <a:spAutoFit/>
          </a:bodyPr>
          <a:lstStyle/>
          <a:p>
            <a:r>
              <a:rPr lang="en-US" smtClean="0"/>
              <a:t>Old = 66</a:t>
            </a:r>
            <a:endParaRPr lang="en-US"/>
          </a:p>
        </p:txBody>
      </p:sp>
      <p:sp>
        <p:nvSpPr>
          <p:cNvPr id="8" name="TextBox 7"/>
          <p:cNvSpPr txBox="1"/>
          <p:nvPr/>
        </p:nvSpPr>
        <p:spPr>
          <a:xfrm>
            <a:off x="1579417" y="1267690"/>
            <a:ext cx="1482437" cy="307777"/>
          </a:xfrm>
          <a:prstGeom prst="rect">
            <a:avLst/>
          </a:prstGeom>
          <a:noFill/>
        </p:spPr>
        <p:txBody>
          <a:bodyPr wrap="square" rtlCol="0">
            <a:spAutoFit/>
          </a:bodyPr>
          <a:lstStyle/>
          <a:p>
            <a:r>
              <a:rPr lang="en-US" smtClean="0"/>
              <a:t>Translate Old.</a:t>
            </a:r>
            <a:endParaRPr lang="en-US"/>
          </a:p>
        </p:txBody>
      </p:sp>
      <p:sp>
        <p:nvSpPr>
          <p:cNvPr id="9" name="TextBox 8"/>
          <p:cNvSpPr txBox="1"/>
          <p:nvPr/>
        </p:nvSpPr>
        <p:spPr>
          <a:xfrm>
            <a:off x="720437" y="1582394"/>
            <a:ext cx="1143000" cy="311727"/>
          </a:xfrm>
          <a:prstGeom prst="rect">
            <a:avLst/>
          </a:prstGeom>
          <a:noFill/>
        </p:spPr>
        <p:txBody>
          <a:bodyPr wrap="square" rtlCol="0">
            <a:spAutoFit/>
          </a:bodyPr>
          <a:lstStyle/>
          <a:p>
            <a:r>
              <a:rPr lang="en-US" smtClean="0"/>
              <a:t>New = 65</a:t>
            </a:r>
            <a:endParaRPr lang="en-US"/>
          </a:p>
        </p:txBody>
      </p:sp>
      <p:pic>
        <p:nvPicPr>
          <p:cNvPr id="1026" name="Picture 2" descr="Káº¿t quáº£ hÃ¬nh áº£nh cho báº£ng mÃ£ asc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491" y="1024558"/>
            <a:ext cx="3752850" cy="39086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p:cNvGraphicFramePr>
            <a:graphicFrameLocks noGrp="1"/>
          </p:cNvGraphicFramePr>
          <p:nvPr>
            <p:extLst>
              <p:ext uri="{D42A27DB-BD31-4B8C-83A1-F6EECF244321}">
                <p14:modId xmlns:p14="http://schemas.microsoft.com/office/powerpoint/2010/main" val="350849291"/>
              </p:ext>
            </p:extLst>
          </p:nvPr>
        </p:nvGraphicFramePr>
        <p:xfrm>
          <a:off x="660656" y="1931736"/>
          <a:ext cx="3454140" cy="1854200"/>
        </p:xfrm>
        <a:graphic>
          <a:graphicData uri="http://schemas.openxmlformats.org/drawingml/2006/table">
            <a:tbl>
              <a:tblPr firstRow="1" bandRow="1">
                <a:tableStyleId>{BE05E0FE-D782-4A1A-986F-B7B9CD512967}</a:tableStyleId>
              </a:tblPr>
              <a:tblGrid>
                <a:gridCol w="1151380">
                  <a:extLst>
                    <a:ext uri="{9D8B030D-6E8A-4147-A177-3AD203B41FA5}">
                      <a16:colId xmlns="" xmlns:a16="http://schemas.microsoft.com/office/drawing/2014/main" val="1649744"/>
                    </a:ext>
                  </a:extLst>
                </a:gridCol>
                <a:gridCol w="1151380">
                  <a:extLst>
                    <a:ext uri="{9D8B030D-6E8A-4147-A177-3AD203B41FA5}">
                      <a16:colId xmlns="" xmlns:a16="http://schemas.microsoft.com/office/drawing/2014/main" val="3710523244"/>
                    </a:ext>
                  </a:extLst>
                </a:gridCol>
                <a:gridCol w="1151380">
                  <a:extLst>
                    <a:ext uri="{9D8B030D-6E8A-4147-A177-3AD203B41FA5}">
                      <a16:colId xmlns="" xmlns:a16="http://schemas.microsoft.com/office/drawing/2014/main" val="1954330457"/>
                    </a:ext>
                  </a:extLst>
                </a:gridCol>
              </a:tblGrid>
              <a:tr h="370840">
                <a:tc>
                  <a:txBody>
                    <a:bodyPr/>
                    <a:lstStyle/>
                    <a:p>
                      <a:pPr algn="ctr"/>
                      <a:r>
                        <a:rPr lang="en-US" smtClean="0"/>
                        <a:t>Output</a:t>
                      </a:r>
                      <a:endParaRPr lang="en-US"/>
                    </a:p>
                  </a:txBody>
                  <a:tcPr/>
                </a:tc>
                <a:tc gridSpan="2">
                  <a:txBody>
                    <a:bodyPr/>
                    <a:lstStyle/>
                    <a:p>
                      <a:pPr algn="ctr"/>
                      <a:r>
                        <a:rPr lang="en-US" smtClean="0"/>
                        <a:t>Bảng</a:t>
                      </a:r>
                      <a:r>
                        <a:rPr lang="en-US" baseline="0" smtClean="0"/>
                        <a:t> từ điển</a:t>
                      </a:r>
                      <a:endParaRPr lang="en-US"/>
                    </a:p>
                  </a:txBody>
                  <a:tcPr/>
                </a:tc>
                <a:tc hMerge="1">
                  <a:txBody>
                    <a:bodyPr/>
                    <a:lstStyle/>
                    <a:p>
                      <a:endParaRPr lang="en-US"/>
                    </a:p>
                  </a:txBody>
                  <a:tcPr/>
                </a:tc>
                <a:extLst>
                  <a:ext uri="{0D108BD9-81ED-4DB2-BD59-A6C34878D82A}">
                    <a16:rowId xmlns="" xmlns:a16="http://schemas.microsoft.com/office/drawing/2014/main" val="1475900442"/>
                  </a:ext>
                </a:extLst>
              </a:tr>
              <a:tr h="370840">
                <a:tc>
                  <a:txBody>
                    <a:bodyPr/>
                    <a:lstStyle/>
                    <a:p>
                      <a:pPr algn="ctr"/>
                      <a:r>
                        <a:rPr lang="en-US" smtClean="0"/>
                        <a:t>Biến</a:t>
                      </a:r>
                      <a:r>
                        <a:rPr lang="en-US" baseline="0" smtClean="0"/>
                        <a:t> S</a:t>
                      </a:r>
                      <a:endParaRPr lang="en-US"/>
                    </a:p>
                  </a:txBody>
                  <a:tcPr/>
                </a:tc>
                <a:tc>
                  <a:txBody>
                    <a:bodyPr/>
                    <a:lstStyle/>
                    <a:p>
                      <a:pPr algn="ctr"/>
                      <a:r>
                        <a:rPr lang="en-US" smtClean="0"/>
                        <a:t>Mã</a:t>
                      </a:r>
                      <a:r>
                        <a:rPr lang="en-US" baseline="0" smtClean="0"/>
                        <a:t> </a:t>
                      </a:r>
                      <a:endParaRPr lang="en-US"/>
                    </a:p>
                  </a:txBody>
                  <a:tcPr/>
                </a:tc>
                <a:tc>
                  <a:txBody>
                    <a:bodyPr/>
                    <a:lstStyle/>
                    <a:p>
                      <a:pPr algn="ctr"/>
                      <a:r>
                        <a:rPr lang="en-US" smtClean="0"/>
                        <a:t>string</a:t>
                      </a:r>
                      <a:endParaRPr lang="en-US"/>
                    </a:p>
                  </a:txBody>
                  <a:tcPr/>
                </a:tc>
                <a:extLst>
                  <a:ext uri="{0D108BD9-81ED-4DB2-BD59-A6C34878D82A}">
                    <a16:rowId xmlns="" xmlns:a16="http://schemas.microsoft.com/office/drawing/2014/main" val="96019176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63655217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6890414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021970271"/>
                  </a:ext>
                </a:extLst>
              </a:tr>
            </a:tbl>
          </a:graphicData>
        </a:graphic>
      </p:graphicFrame>
      <p:sp>
        <p:nvSpPr>
          <p:cNvPr id="15" name="TextBox 14"/>
          <p:cNvSpPr txBox="1"/>
          <p:nvPr/>
        </p:nvSpPr>
        <p:spPr>
          <a:xfrm>
            <a:off x="660656" y="2698589"/>
            <a:ext cx="1143000" cy="311727"/>
          </a:xfrm>
          <a:prstGeom prst="rect">
            <a:avLst/>
          </a:prstGeom>
          <a:noFill/>
        </p:spPr>
        <p:txBody>
          <a:bodyPr wrap="square" rtlCol="0">
            <a:spAutoFit/>
          </a:bodyPr>
          <a:lstStyle/>
          <a:p>
            <a:pPr algn="ctr"/>
            <a:r>
              <a:rPr lang="en-US" smtClean="0"/>
              <a:t>B</a:t>
            </a:r>
            <a:endParaRPr lang="en-US"/>
          </a:p>
        </p:txBody>
      </p:sp>
      <p:sp>
        <p:nvSpPr>
          <p:cNvPr id="16" name="TextBox 15"/>
          <p:cNvSpPr txBox="1"/>
          <p:nvPr/>
        </p:nvSpPr>
        <p:spPr>
          <a:xfrm>
            <a:off x="660656" y="3086398"/>
            <a:ext cx="1143000" cy="311727"/>
          </a:xfrm>
          <a:prstGeom prst="rect">
            <a:avLst/>
          </a:prstGeom>
          <a:noFill/>
        </p:spPr>
        <p:txBody>
          <a:bodyPr wrap="square" rtlCol="0">
            <a:spAutoFit/>
          </a:bodyPr>
          <a:lstStyle/>
          <a:p>
            <a:pPr algn="ctr"/>
            <a:r>
              <a:rPr lang="en-US" smtClean="0"/>
              <a:t>A</a:t>
            </a:r>
            <a:endParaRPr lang="en-US"/>
          </a:p>
        </p:txBody>
      </p:sp>
      <p:sp>
        <p:nvSpPr>
          <p:cNvPr id="17" name="TextBox 16"/>
          <p:cNvSpPr txBox="1"/>
          <p:nvPr/>
        </p:nvSpPr>
        <p:spPr>
          <a:xfrm>
            <a:off x="2971796" y="1587825"/>
            <a:ext cx="1143000" cy="311727"/>
          </a:xfrm>
          <a:prstGeom prst="rect">
            <a:avLst/>
          </a:prstGeom>
          <a:noFill/>
        </p:spPr>
        <p:txBody>
          <a:bodyPr wrap="square" rtlCol="0">
            <a:spAutoFit/>
          </a:bodyPr>
          <a:lstStyle/>
          <a:p>
            <a:pPr algn="r"/>
            <a:r>
              <a:rPr lang="en-US" smtClean="0"/>
              <a:t>C = A</a:t>
            </a:r>
            <a:endParaRPr lang="en-US"/>
          </a:p>
        </p:txBody>
      </p:sp>
      <p:sp>
        <p:nvSpPr>
          <p:cNvPr id="14" name="TextBox 13"/>
          <p:cNvSpPr txBox="1"/>
          <p:nvPr/>
        </p:nvSpPr>
        <p:spPr>
          <a:xfrm>
            <a:off x="3079170" y="3080888"/>
            <a:ext cx="928251" cy="307777"/>
          </a:xfrm>
          <a:prstGeom prst="rect">
            <a:avLst/>
          </a:prstGeom>
          <a:noFill/>
        </p:spPr>
        <p:txBody>
          <a:bodyPr wrap="square" rtlCol="0">
            <a:spAutoFit/>
          </a:bodyPr>
          <a:lstStyle/>
          <a:p>
            <a:pPr algn="ctr"/>
            <a:r>
              <a:rPr lang="en-US" smtClean="0"/>
              <a:t>BA</a:t>
            </a:r>
            <a:endParaRPr lang="en-US"/>
          </a:p>
        </p:txBody>
      </p:sp>
      <p:sp>
        <p:nvSpPr>
          <p:cNvPr id="19" name="TextBox 18"/>
          <p:cNvSpPr txBox="1"/>
          <p:nvPr/>
        </p:nvSpPr>
        <p:spPr>
          <a:xfrm>
            <a:off x="1881224" y="3080889"/>
            <a:ext cx="928251" cy="307777"/>
          </a:xfrm>
          <a:prstGeom prst="rect">
            <a:avLst/>
          </a:prstGeom>
          <a:noFill/>
        </p:spPr>
        <p:txBody>
          <a:bodyPr wrap="square" rtlCol="0">
            <a:spAutoFit/>
          </a:bodyPr>
          <a:lstStyle/>
          <a:p>
            <a:pPr algn="ctr"/>
            <a:r>
              <a:rPr lang="en-US" smtClean="0"/>
              <a:t>256</a:t>
            </a:r>
            <a:endParaRPr lang="en-US"/>
          </a:p>
        </p:txBody>
      </p:sp>
      <p:sp>
        <p:nvSpPr>
          <p:cNvPr id="20" name="TextBox 19"/>
          <p:cNvSpPr txBox="1"/>
          <p:nvPr/>
        </p:nvSpPr>
        <p:spPr>
          <a:xfrm>
            <a:off x="1007917" y="3958512"/>
            <a:ext cx="1596738" cy="307777"/>
          </a:xfrm>
          <a:prstGeom prst="rect">
            <a:avLst/>
          </a:prstGeom>
          <a:noFill/>
        </p:spPr>
        <p:txBody>
          <a:bodyPr wrap="square" rtlCol="0">
            <a:spAutoFit/>
          </a:bodyPr>
          <a:lstStyle/>
          <a:p>
            <a:r>
              <a:rPr lang="en-US" smtClean="0"/>
              <a:t>Old = New = 65</a:t>
            </a:r>
            <a:endParaRPr lang="en-US"/>
          </a:p>
        </p:txBody>
      </p:sp>
      <p:sp>
        <p:nvSpPr>
          <p:cNvPr id="21" name="TextBox 20"/>
          <p:cNvSpPr txBox="1"/>
          <p:nvPr/>
        </p:nvSpPr>
        <p:spPr>
          <a:xfrm>
            <a:off x="1416626" y="4284976"/>
            <a:ext cx="2275139" cy="307777"/>
          </a:xfrm>
          <a:prstGeom prst="rect">
            <a:avLst/>
          </a:prstGeom>
          <a:noFill/>
        </p:spPr>
        <p:txBody>
          <a:bodyPr wrap="square" rtlCol="0">
            <a:spAutoFit/>
          </a:bodyPr>
          <a:lstStyle/>
          <a:p>
            <a:r>
              <a:rPr lang="en-US" smtClean="0"/>
              <a:t>LZW Compression Step 1</a:t>
            </a:r>
            <a:endParaRPr lang="en-US"/>
          </a:p>
        </p:txBody>
      </p:sp>
    </p:spTree>
    <p:extLst>
      <p:ext uri="{BB962C8B-B14F-4D97-AF65-F5344CB8AC3E}">
        <p14:creationId xmlns:p14="http://schemas.microsoft.com/office/powerpoint/2010/main" val="3169810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P spid="16" grpId="0"/>
      <p:bldP spid="17" grpId="0"/>
      <p:bldP spid="14"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377442"/>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sp>
        <p:nvSpPr>
          <p:cNvPr id="5"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TextBox 5"/>
          <p:cNvSpPr txBox="1"/>
          <p:nvPr/>
        </p:nvSpPr>
        <p:spPr>
          <a:xfrm>
            <a:off x="2729346" y="897041"/>
            <a:ext cx="3463636" cy="307777"/>
          </a:xfrm>
          <a:prstGeom prst="rect">
            <a:avLst/>
          </a:prstGeom>
          <a:noFill/>
        </p:spPr>
        <p:txBody>
          <a:bodyPr wrap="square" rtlCol="0">
            <a:spAutoFit/>
          </a:bodyPr>
          <a:lstStyle/>
          <a:p>
            <a:r>
              <a:rPr lang="en-US" smtClean="0"/>
              <a:t>Input: &lt;66&gt;&lt;65&gt;&lt;256&gt;&lt;257&gt;&lt;65&gt;&lt;260&gt;</a:t>
            </a:r>
            <a:endParaRPr lang="en-US"/>
          </a:p>
        </p:txBody>
      </p:sp>
      <p:sp>
        <p:nvSpPr>
          <p:cNvPr id="7" name="TextBox 6"/>
          <p:cNvSpPr txBox="1"/>
          <p:nvPr/>
        </p:nvSpPr>
        <p:spPr>
          <a:xfrm>
            <a:off x="2750127" y="1260763"/>
            <a:ext cx="1143000" cy="311727"/>
          </a:xfrm>
          <a:prstGeom prst="rect">
            <a:avLst/>
          </a:prstGeom>
          <a:noFill/>
        </p:spPr>
        <p:txBody>
          <a:bodyPr wrap="square" rtlCol="0">
            <a:spAutoFit/>
          </a:bodyPr>
          <a:lstStyle/>
          <a:p>
            <a:r>
              <a:rPr lang="en-US" smtClean="0"/>
              <a:t>Old = 65</a:t>
            </a:r>
            <a:endParaRPr lang="en-US"/>
          </a:p>
        </p:txBody>
      </p:sp>
      <p:sp>
        <p:nvSpPr>
          <p:cNvPr id="8" name="TextBox 7"/>
          <p:cNvSpPr txBox="1"/>
          <p:nvPr/>
        </p:nvSpPr>
        <p:spPr>
          <a:xfrm>
            <a:off x="3744182" y="1572490"/>
            <a:ext cx="1482437" cy="307777"/>
          </a:xfrm>
          <a:prstGeom prst="rect">
            <a:avLst/>
          </a:prstGeom>
          <a:noFill/>
        </p:spPr>
        <p:txBody>
          <a:bodyPr wrap="square" rtlCol="0">
            <a:spAutoFit/>
          </a:bodyPr>
          <a:lstStyle/>
          <a:p>
            <a:r>
              <a:rPr lang="en-US" smtClean="0"/>
              <a:t>Translate New.</a:t>
            </a:r>
            <a:endParaRPr lang="en-US"/>
          </a:p>
        </p:txBody>
      </p:sp>
      <p:sp>
        <p:nvSpPr>
          <p:cNvPr id="9" name="TextBox 8"/>
          <p:cNvSpPr txBox="1"/>
          <p:nvPr/>
        </p:nvSpPr>
        <p:spPr>
          <a:xfrm>
            <a:off x="2750127" y="1575467"/>
            <a:ext cx="1143000" cy="311727"/>
          </a:xfrm>
          <a:prstGeom prst="rect">
            <a:avLst/>
          </a:prstGeom>
          <a:noFill/>
        </p:spPr>
        <p:txBody>
          <a:bodyPr wrap="square" rtlCol="0">
            <a:spAutoFit/>
          </a:bodyPr>
          <a:lstStyle/>
          <a:p>
            <a:r>
              <a:rPr lang="en-US" smtClean="0"/>
              <a:t>New = 256</a:t>
            </a: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91677971"/>
              </p:ext>
            </p:extLst>
          </p:nvPr>
        </p:nvGraphicFramePr>
        <p:xfrm>
          <a:off x="2690346" y="1924809"/>
          <a:ext cx="3454140" cy="1854200"/>
        </p:xfrm>
        <a:graphic>
          <a:graphicData uri="http://schemas.openxmlformats.org/drawingml/2006/table">
            <a:tbl>
              <a:tblPr firstRow="1" bandRow="1">
                <a:tableStyleId>{BE05E0FE-D782-4A1A-986F-B7B9CD512967}</a:tableStyleId>
              </a:tblPr>
              <a:tblGrid>
                <a:gridCol w="1151380">
                  <a:extLst>
                    <a:ext uri="{9D8B030D-6E8A-4147-A177-3AD203B41FA5}">
                      <a16:colId xmlns="" xmlns:a16="http://schemas.microsoft.com/office/drawing/2014/main" val="1649744"/>
                    </a:ext>
                  </a:extLst>
                </a:gridCol>
                <a:gridCol w="1151380">
                  <a:extLst>
                    <a:ext uri="{9D8B030D-6E8A-4147-A177-3AD203B41FA5}">
                      <a16:colId xmlns="" xmlns:a16="http://schemas.microsoft.com/office/drawing/2014/main" val="3710523244"/>
                    </a:ext>
                  </a:extLst>
                </a:gridCol>
                <a:gridCol w="1151380">
                  <a:extLst>
                    <a:ext uri="{9D8B030D-6E8A-4147-A177-3AD203B41FA5}">
                      <a16:colId xmlns="" xmlns:a16="http://schemas.microsoft.com/office/drawing/2014/main" val="1954330457"/>
                    </a:ext>
                  </a:extLst>
                </a:gridCol>
              </a:tblGrid>
              <a:tr h="370840">
                <a:tc>
                  <a:txBody>
                    <a:bodyPr/>
                    <a:lstStyle/>
                    <a:p>
                      <a:pPr algn="ctr"/>
                      <a:r>
                        <a:rPr lang="en-US" smtClean="0"/>
                        <a:t>Output</a:t>
                      </a:r>
                      <a:endParaRPr lang="en-US"/>
                    </a:p>
                  </a:txBody>
                  <a:tcPr/>
                </a:tc>
                <a:tc gridSpan="2">
                  <a:txBody>
                    <a:bodyPr/>
                    <a:lstStyle/>
                    <a:p>
                      <a:pPr algn="ctr"/>
                      <a:r>
                        <a:rPr lang="en-US" smtClean="0"/>
                        <a:t>Bảng</a:t>
                      </a:r>
                      <a:r>
                        <a:rPr lang="en-US" baseline="0" smtClean="0"/>
                        <a:t> từ điển</a:t>
                      </a:r>
                      <a:endParaRPr lang="en-US"/>
                    </a:p>
                  </a:txBody>
                  <a:tcPr/>
                </a:tc>
                <a:tc hMerge="1">
                  <a:txBody>
                    <a:bodyPr/>
                    <a:lstStyle/>
                    <a:p>
                      <a:endParaRPr lang="en-US"/>
                    </a:p>
                  </a:txBody>
                  <a:tcPr/>
                </a:tc>
                <a:extLst>
                  <a:ext uri="{0D108BD9-81ED-4DB2-BD59-A6C34878D82A}">
                    <a16:rowId xmlns="" xmlns:a16="http://schemas.microsoft.com/office/drawing/2014/main" val="1475900442"/>
                  </a:ext>
                </a:extLst>
              </a:tr>
              <a:tr h="370840">
                <a:tc>
                  <a:txBody>
                    <a:bodyPr/>
                    <a:lstStyle/>
                    <a:p>
                      <a:pPr algn="ctr"/>
                      <a:r>
                        <a:rPr lang="en-US" smtClean="0"/>
                        <a:t>Biến S</a:t>
                      </a:r>
                      <a:endParaRPr lang="en-US"/>
                    </a:p>
                  </a:txBody>
                  <a:tcPr/>
                </a:tc>
                <a:tc>
                  <a:txBody>
                    <a:bodyPr/>
                    <a:lstStyle/>
                    <a:p>
                      <a:pPr algn="ctr"/>
                      <a:r>
                        <a:rPr lang="en-US" smtClean="0"/>
                        <a:t>Mã</a:t>
                      </a:r>
                      <a:r>
                        <a:rPr lang="en-US" baseline="0" smtClean="0"/>
                        <a:t> </a:t>
                      </a:r>
                      <a:endParaRPr lang="en-US"/>
                    </a:p>
                  </a:txBody>
                  <a:tcPr/>
                </a:tc>
                <a:tc>
                  <a:txBody>
                    <a:bodyPr/>
                    <a:lstStyle/>
                    <a:p>
                      <a:pPr algn="ctr"/>
                      <a:r>
                        <a:rPr lang="en-US" smtClean="0"/>
                        <a:t>string</a:t>
                      </a:r>
                      <a:endParaRPr lang="en-US"/>
                    </a:p>
                  </a:txBody>
                  <a:tcPr/>
                </a:tc>
                <a:extLst>
                  <a:ext uri="{0D108BD9-81ED-4DB2-BD59-A6C34878D82A}">
                    <a16:rowId xmlns="" xmlns:a16="http://schemas.microsoft.com/office/drawing/2014/main" val="96019176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63655217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6890414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021970271"/>
                  </a:ext>
                </a:extLst>
              </a:tr>
            </a:tbl>
          </a:graphicData>
        </a:graphic>
      </p:graphicFrame>
      <p:sp>
        <p:nvSpPr>
          <p:cNvPr id="15" name="TextBox 14"/>
          <p:cNvSpPr txBox="1"/>
          <p:nvPr/>
        </p:nvSpPr>
        <p:spPr>
          <a:xfrm>
            <a:off x="2690346" y="2646382"/>
            <a:ext cx="1143000" cy="311727"/>
          </a:xfrm>
          <a:prstGeom prst="rect">
            <a:avLst/>
          </a:prstGeom>
          <a:noFill/>
        </p:spPr>
        <p:txBody>
          <a:bodyPr wrap="square" rtlCol="0">
            <a:spAutoFit/>
          </a:bodyPr>
          <a:lstStyle/>
          <a:p>
            <a:pPr algn="ctr"/>
            <a:r>
              <a:rPr lang="en-US" smtClean="0"/>
              <a:t>B</a:t>
            </a:r>
            <a:endParaRPr lang="en-US"/>
          </a:p>
        </p:txBody>
      </p:sp>
      <p:sp>
        <p:nvSpPr>
          <p:cNvPr id="16" name="TextBox 15"/>
          <p:cNvSpPr txBox="1"/>
          <p:nvPr/>
        </p:nvSpPr>
        <p:spPr>
          <a:xfrm>
            <a:off x="2697273" y="3025660"/>
            <a:ext cx="1143000" cy="311727"/>
          </a:xfrm>
          <a:prstGeom prst="rect">
            <a:avLst/>
          </a:prstGeom>
          <a:noFill/>
        </p:spPr>
        <p:txBody>
          <a:bodyPr wrap="square" rtlCol="0">
            <a:spAutoFit/>
          </a:bodyPr>
          <a:lstStyle/>
          <a:p>
            <a:pPr algn="ctr"/>
            <a:r>
              <a:rPr lang="en-US" smtClean="0"/>
              <a:t>A</a:t>
            </a:r>
            <a:endParaRPr lang="en-US"/>
          </a:p>
        </p:txBody>
      </p:sp>
      <p:sp>
        <p:nvSpPr>
          <p:cNvPr id="17" name="TextBox 16"/>
          <p:cNvSpPr txBox="1"/>
          <p:nvPr/>
        </p:nvSpPr>
        <p:spPr>
          <a:xfrm>
            <a:off x="5001486" y="1580898"/>
            <a:ext cx="1143000" cy="311727"/>
          </a:xfrm>
          <a:prstGeom prst="rect">
            <a:avLst/>
          </a:prstGeom>
          <a:noFill/>
        </p:spPr>
        <p:txBody>
          <a:bodyPr wrap="square" rtlCol="0">
            <a:spAutoFit/>
          </a:bodyPr>
          <a:lstStyle/>
          <a:p>
            <a:pPr algn="r"/>
            <a:r>
              <a:rPr lang="en-US" smtClean="0"/>
              <a:t>C = B</a:t>
            </a:r>
            <a:endParaRPr lang="en-US"/>
          </a:p>
        </p:txBody>
      </p:sp>
      <p:sp>
        <p:nvSpPr>
          <p:cNvPr id="14" name="TextBox 13"/>
          <p:cNvSpPr txBox="1"/>
          <p:nvPr/>
        </p:nvSpPr>
        <p:spPr>
          <a:xfrm>
            <a:off x="5108860" y="3025660"/>
            <a:ext cx="928251" cy="307777"/>
          </a:xfrm>
          <a:prstGeom prst="rect">
            <a:avLst/>
          </a:prstGeom>
          <a:noFill/>
        </p:spPr>
        <p:txBody>
          <a:bodyPr wrap="square" rtlCol="0">
            <a:spAutoFit/>
          </a:bodyPr>
          <a:lstStyle/>
          <a:p>
            <a:pPr algn="ctr"/>
            <a:r>
              <a:rPr lang="en-US" smtClean="0"/>
              <a:t>BA</a:t>
            </a:r>
            <a:endParaRPr lang="en-US"/>
          </a:p>
        </p:txBody>
      </p:sp>
      <p:sp>
        <p:nvSpPr>
          <p:cNvPr id="19" name="TextBox 18"/>
          <p:cNvSpPr txBox="1"/>
          <p:nvPr/>
        </p:nvSpPr>
        <p:spPr>
          <a:xfrm>
            <a:off x="3910914" y="3025660"/>
            <a:ext cx="928251" cy="307777"/>
          </a:xfrm>
          <a:prstGeom prst="rect">
            <a:avLst/>
          </a:prstGeom>
          <a:noFill/>
        </p:spPr>
        <p:txBody>
          <a:bodyPr wrap="square" rtlCol="0">
            <a:spAutoFit/>
          </a:bodyPr>
          <a:lstStyle/>
          <a:p>
            <a:pPr algn="ctr"/>
            <a:r>
              <a:rPr lang="en-US" smtClean="0"/>
              <a:t>256</a:t>
            </a:r>
            <a:endParaRPr lang="en-US"/>
          </a:p>
        </p:txBody>
      </p:sp>
      <p:sp>
        <p:nvSpPr>
          <p:cNvPr id="20" name="TextBox 19"/>
          <p:cNvSpPr txBox="1"/>
          <p:nvPr/>
        </p:nvSpPr>
        <p:spPr>
          <a:xfrm>
            <a:off x="3037607" y="3951585"/>
            <a:ext cx="1596738" cy="307777"/>
          </a:xfrm>
          <a:prstGeom prst="rect">
            <a:avLst/>
          </a:prstGeom>
          <a:noFill/>
        </p:spPr>
        <p:txBody>
          <a:bodyPr wrap="square" rtlCol="0">
            <a:spAutoFit/>
          </a:bodyPr>
          <a:lstStyle/>
          <a:p>
            <a:r>
              <a:rPr lang="en-US" smtClean="0"/>
              <a:t>Old = New = 256</a:t>
            </a:r>
            <a:endParaRPr lang="en-US"/>
          </a:p>
        </p:txBody>
      </p:sp>
      <p:sp>
        <p:nvSpPr>
          <p:cNvPr id="21" name="TextBox 20"/>
          <p:cNvSpPr txBox="1"/>
          <p:nvPr/>
        </p:nvSpPr>
        <p:spPr>
          <a:xfrm>
            <a:off x="3446316" y="4278049"/>
            <a:ext cx="2275139" cy="307777"/>
          </a:xfrm>
          <a:prstGeom prst="rect">
            <a:avLst/>
          </a:prstGeom>
          <a:noFill/>
        </p:spPr>
        <p:txBody>
          <a:bodyPr wrap="square" rtlCol="0">
            <a:spAutoFit/>
          </a:bodyPr>
          <a:lstStyle/>
          <a:p>
            <a:r>
              <a:rPr lang="en-US" smtClean="0"/>
              <a:t>LZW Compression Step 2</a:t>
            </a:r>
            <a:endParaRPr lang="en-US"/>
          </a:p>
        </p:txBody>
      </p:sp>
      <p:sp>
        <p:nvSpPr>
          <p:cNvPr id="18" name="TextBox 17"/>
          <p:cNvSpPr txBox="1"/>
          <p:nvPr/>
        </p:nvSpPr>
        <p:spPr>
          <a:xfrm>
            <a:off x="2690346" y="3447919"/>
            <a:ext cx="1143000" cy="311727"/>
          </a:xfrm>
          <a:prstGeom prst="rect">
            <a:avLst/>
          </a:prstGeom>
          <a:noFill/>
        </p:spPr>
        <p:txBody>
          <a:bodyPr wrap="square" rtlCol="0">
            <a:spAutoFit/>
          </a:bodyPr>
          <a:lstStyle/>
          <a:p>
            <a:pPr algn="ctr"/>
            <a:r>
              <a:rPr lang="en-US" smtClean="0"/>
              <a:t>BA</a:t>
            </a:r>
            <a:endParaRPr lang="en-US"/>
          </a:p>
        </p:txBody>
      </p:sp>
      <p:sp>
        <p:nvSpPr>
          <p:cNvPr id="22" name="TextBox 21"/>
          <p:cNvSpPr txBox="1"/>
          <p:nvPr/>
        </p:nvSpPr>
        <p:spPr>
          <a:xfrm>
            <a:off x="3953290" y="3428556"/>
            <a:ext cx="928251" cy="307777"/>
          </a:xfrm>
          <a:prstGeom prst="rect">
            <a:avLst/>
          </a:prstGeom>
          <a:noFill/>
        </p:spPr>
        <p:txBody>
          <a:bodyPr wrap="square" rtlCol="0">
            <a:spAutoFit/>
          </a:bodyPr>
          <a:lstStyle/>
          <a:p>
            <a:pPr algn="ctr"/>
            <a:r>
              <a:rPr lang="en-US" smtClean="0"/>
              <a:t>257</a:t>
            </a:r>
            <a:endParaRPr lang="en-US"/>
          </a:p>
        </p:txBody>
      </p:sp>
      <p:sp>
        <p:nvSpPr>
          <p:cNvPr id="23" name="TextBox 22"/>
          <p:cNvSpPr txBox="1"/>
          <p:nvPr/>
        </p:nvSpPr>
        <p:spPr>
          <a:xfrm>
            <a:off x="5108860" y="3453288"/>
            <a:ext cx="928251" cy="307777"/>
          </a:xfrm>
          <a:prstGeom prst="rect">
            <a:avLst/>
          </a:prstGeom>
          <a:noFill/>
        </p:spPr>
        <p:txBody>
          <a:bodyPr wrap="square" rtlCol="0">
            <a:spAutoFit/>
          </a:bodyPr>
          <a:lstStyle/>
          <a:p>
            <a:pPr algn="ctr"/>
            <a:r>
              <a:rPr lang="en-US" smtClean="0"/>
              <a:t>AB</a:t>
            </a:r>
            <a:endParaRPr lang="en-US"/>
          </a:p>
        </p:txBody>
      </p:sp>
    </p:spTree>
    <p:extLst>
      <p:ext uri="{BB962C8B-B14F-4D97-AF65-F5344CB8AC3E}">
        <p14:creationId xmlns:p14="http://schemas.microsoft.com/office/powerpoint/2010/main" val="3114893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7" grpId="0"/>
      <p:bldP spid="20" grpId="0"/>
      <p:bldP spid="18"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377442"/>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sp>
        <p:nvSpPr>
          <p:cNvPr id="5"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TextBox 5"/>
          <p:cNvSpPr txBox="1"/>
          <p:nvPr/>
        </p:nvSpPr>
        <p:spPr>
          <a:xfrm>
            <a:off x="2840184" y="964604"/>
            <a:ext cx="3463636" cy="307777"/>
          </a:xfrm>
          <a:prstGeom prst="rect">
            <a:avLst/>
          </a:prstGeom>
          <a:noFill/>
        </p:spPr>
        <p:txBody>
          <a:bodyPr wrap="square" rtlCol="0">
            <a:spAutoFit/>
          </a:bodyPr>
          <a:lstStyle/>
          <a:p>
            <a:r>
              <a:rPr lang="en-US" smtClean="0"/>
              <a:t>Input: &lt;66&gt;&lt;65&gt;&lt;256&gt;&lt;257&gt;&lt;65&gt;&lt;260&gt;</a:t>
            </a:r>
            <a:endParaRPr lang="en-US"/>
          </a:p>
        </p:txBody>
      </p:sp>
      <p:sp>
        <p:nvSpPr>
          <p:cNvPr id="7" name="TextBox 6"/>
          <p:cNvSpPr txBox="1"/>
          <p:nvPr/>
        </p:nvSpPr>
        <p:spPr>
          <a:xfrm>
            <a:off x="2860965" y="1328326"/>
            <a:ext cx="1143000" cy="311727"/>
          </a:xfrm>
          <a:prstGeom prst="rect">
            <a:avLst/>
          </a:prstGeom>
          <a:noFill/>
        </p:spPr>
        <p:txBody>
          <a:bodyPr wrap="square" rtlCol="0">
            <a:spAutoFit/>
          </a:bodyPr>
          <a:lstStyle/>
          <a:p>
            <a:r>
              <a:rPr lang="en-US" smtClean="0"/>
              <a:t>Old = 256</a:t>
            </a:r>
            <a:endParaRPr lang="en-US"/>
          </a:p>
        </p:txBody>
      </p:sp>
      <p:sp>
        <p:nvSpPr>
          <p:cNvPr id="8" name="TextBox 7"/>
          <p:cNvSpPr txBox="1"/>
          <p:nvPr/>
        </p:nvSpPr>
        <p:spPr>
          <a:xfrm>
            <a:off x="3855020" y="1640053"/>
            <a:ext cx="1482437" cy="307777"/>
          </a:xfrm>
          <a:prstGeom prst="rect">
            <a:avLst/>
          </a:prstGeom>
          <a:noFill/>
        </p:spPr>
        <p:txBody>
          <a:bodyPr wrap="square" rtlCol="0">
            <a:spAutoFit/>
          </a:bodyPr>
          <a:lstStyle/>
          <a:p>
            <a:r>
              <a:rPr lang="en-US" smtClean="0"/>
              <a:t>Translate New.</a:t>
            </a:r>
            <a:endParaRPr lang="en-US"/>
          </a:p>
        </p:txBody>
      </p:sp>
      <p:sp>
        <p:nvSpPr>
          <p:cNvPr id="9" name="TextBox 8"/>
          <p:cNvSpPr txBox="1"/>
          <p:nvPr/>
        </p:nvSpPr>
        <p:spPr>
          <a:xfrm>
            <a:off x="2860965" y="1643030"/>
            <a:ext cx="1143000" cy="311727"/>
          </a:xfrm>
          <a:prstGeom prst="rect">
            <a:avLst/>
          </a:prstGeom>
          <a:noFill/>
        </p:spPr>
        <p:txBody>
          <a:bodyPr wrap="square" rtlCol="0">
            <a:spAutoFit/>
          </a:bodyPr>
          <a:lstStyle/>
          <a:p>
            <a:r>
              <a:rPr lang="en-US" smtClean="0"/>
              <a:t>New = 257</a:t>
            </a: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649663984"/>
              </p:ext>
            </p:extLst>
          </p:nvPr>
        </p:nvGraphicFramePr>
        <p:xfrm>
          <a:off x="2801184" y="1992372"/>
          <a:ext cx="3454140" cy="2225040"/>
        </p:xfrm>
        <a:graphic>
          <a:graphicData uri="http://schemas.openxmlformats.org/drawingml/2006/table">
            <a:tbl>
              <a:tblPr firstRow="1" bandRow="1">
                <a:tableStyleId>{BE05E0FE-D782-4A1A-986F-B7B9CD512967}</a:tableStyleId>
              </a:tblPr>
              <a:tblGrid>
                <a:gridCol w="1151380">
                  <a:extLst>
                    <a:ext uri="{9D8B030D-6E8A-4147-A177-3AD203B41FA5}">
                      <a16:colId xmlns="" xmlns:a16="http://schemas.microsoft.com/office/drawing/2014/main" val="1649744"/>
                    </a:ext>
                  </a:extLst>
                </a:gridCol>
                <a:gridCol w="1151380">
                  <a:extLst>
                    <a:ext uri="{9D8B030D-6E8A-4147-A177-3AD203B41FA5}">
                      <a16:colId xmlns="" xmlns:a16="http://schemas.microsoft.com/office/drawing/2014/main" val="3710523244"/>
                    </a:ext>
                  </a:extLst>
                </a:gridCol>
                <a:gridCol w="1151380">
                  <a:extLst>
                    <a:ext uri="{9D8B030D-6E8A-4147-A177-3AD203B41FA5}">
                      <a16:colId xmlns="" xmlns:a16="http://schemas.microsoft.com/office/drawing/2014/main" val="1954330457"/>
                    </a:ext>
                  </a:extLst>
                </a:gridCol>
              </a:tblGrid>
              <a:tr h="370840">
                <a:tc>
                  <a:txBody>
                    <a:bodyPr/>
                    <a:lstStyle/>
                    <a:p>
                      <a:pPr algn="ctr"/>
                      <a:r>
                        <a:rPr lang="en-US" smtClean="0"/>
                        <a:t>Output</a:t>
                      </a:r>
                      <a:endParaRPr lang="en-US"/>
                    </a:p>
                  </a:txBody>
                  <a:tcPr/>
                </a:tc>
                <a:tc gridSpan="2">
                  <a:txBody>
                    <a:bodyPr/>
                    <a:lstStyle/>
                    <a:p>
                      <a:pPr algn="ctr"/>
                      <a:r>
                        <a:rPr lang="en-US" smtClean="0"/>
                        <a:t>Bảng</a:t>
                      </a:r>
                      <a:r>
                        <a:rPr lang="en-US" baseline="0" smtClean="0"/>
                        <a:t> từ điển</a:t>
                      </a:r>
                      <a:endParaRPr lang="en-US"/>
                    </a:p>
                  </a:txBody>
                  <a:tcPr/>
                </a:tc>
                <a:tc hMerge="1">
                  <a:txBody>
                    <a:bodyPr/>
                    <a:lstStyle/>
                    <a:p>
                      <a:endParaRPr lang="en-US"/>
                    </a:p>
                  </a:txBody>
                  <a:tcPr/>
                </a:tc>
                <a:extLst>
                  <a:ext uri="{0D108BD9-81ED-4DB2-BD59-A6C34878D82A}">
                    <a16:rowId xmlns="" xmlns:a16="http://schemas.microsoft.com/office/drawing/2014/main" val="1475900442"/>
                  </a:ext>
                </a:extLst>
              </a:tr>
              <a:tr h="370840">
                <a:tc>
                  <a:txBody>
                    <a:bodyPr/>
                    <a:lstStyle/>
                    <a:p>
                      <a:pPr algn="ctr"/>
                      <a:r>
                        <a:rPr lang="en-US" smtClean="0"/>
                        <a:t>Biến S</a:t>
                      </a:r>
                      <a:endParaRPr lang="en-US"/>
                    </a:p>
                  </a:txBody>
                  <a:tcPr/>
                </a:tc>
                <a:tc>
                  <a:txBody>
                    <a:bodyPr/>
                    <a:lstStyle/>
                    <a:p>
                      <a:pPr algn="ctr"/>
                      <a:r>
                        <a:rPr lang="en-US" smtClean="0"/>
                        <a:t>Mã</a:t>
                      </a:r>
                      <a:r>
                        <a:rPr lang="en-US" baseline="0" smtClean="0"/>
                        <a:t> </a:t>
                      </a:r>
                      <a:endParaRPr lang="en-US"/>
                    </a:p>
                  </a:txBody>
                  <a:tcPr/>
                </a:tc>
                <a:tc>
                  <a:txBody>
                    <a:bodyPr/>
                    <a:lstStyle/>
                    <a:p>
                      <a:pPr algn="ctr"/>
                      <a:r>
                        <a:rPr lang="en-US" smtClean="0"/>
                        <a:t>string</a:t>
                      </a:r>
                      <a:endParaRPr lang="en-US"/>
                    </a:p>
                  </a:txBody>
                  <a:tcPr/>
                </a:tc>
                <a:extLst>
                  <a:ext uri="{0D108BD9-81ED-4DB2-BD59-A6C34878D82A}">
                    <a16:rowId xmlns="" xmlns:a16="http://schemas.microsoft.com/office/drawing/2014/main" val="96019176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63655217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6890414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02197027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613005373"/>
                  </a:ext>
                </a:extLst>
              </a:tr>
            </a:tbl>
          </a:graphicData>
        </a:graphic>
      </p:graphicFrame>
      <p:sp>
        <p:nvSpPr>
          <p:cNvPr id="15" name="TextBox 14"/>
          <p:cNvSpPr txBox="1"/>
          <p:nvPr/>
        </p:nvSpPr>
        <p:spPr>
          <a:xfrm>
            <a:off x="2801184" y="2713945"/>
            <a:ext cx="1143000" cy="311727"/>
          </a:xfrm>
          <a:prstGeom prst="rect">
            <a:avLst/>
          </a:prstGeom>
          <a:noFill/>
        </p:spPr>
        <p:txBody>
          <a:bodyPr wrap="square" rtlCol="0">
            <a:spAutoFit/>
          </a:bodyPr>
          <a:lstStyle/>
          <a:p>
            <a:pPr algn="ctr"/>
            <a:r>
              <a:rPr lang="en-US" smtClean="0"/>
              <a:t>B</a:t>
            </a:r>
            <a:endParaRPr lang="en-US"/>
          </a:p>
        </p:txBody>
      </p:sp>
      <p:sp>
        <p:nvSpPr>
          <p:cNvPr id="16" name="TextBox 15"/>
          <p:cNvSpPr txBox="1"/>
          <p:nvPr/>
        </p:nvSpPr>
        <p:spPr>
          <a:xfrm>
            <a:off x="2808111" y="3093223"/>
            <a:ext cx="1143000" cy="311727"/>
          </a:xfrm>
          <a:prstGeom prst="rect">
            <a:avLst/>
          </a:prstGeom>
          <a:noFill/>
        </p:spPr>
        <p:txBody>
          <a:bodyPr wrap="square" rtlCol="0">
            <a:spAutoFit/>
          </a:bodyPr>
          <a:lstStyle/>
          <a:p>
            <a:pPr algn="ctr"/>
            <a:r>
              <a:rPr lang="en-US" smtClean="0"/>
              <a:t>A</a:t>
            </a:r>
            <a:endParaRPr lang="en-US"/>
          </a:p>
        </p:txBody>
      </p:sp>
      <p:sp>
        <p:nvSpPr>
          <p:cNvPr id="17" name="TextBox 16"/>
          <p:cNvSpPr txBox="1"/>
          <p:nvPr/>
        </p:nvSpPr>
        <p:spPr>
          <a:xfrm>
            <a:off x="5112324" y="1648461"/>
            <a:ext cx="1143000" cy="311727"/>
          </a:xfrm>
          <a:prstGeom prst="rect">
            <a:avLst/>
          </a:prstGeom>
          <a:noFill/>
        </p:spPr>
        <p:txBody>
          <a:bodyPr wrap="square" rtlCol="0">
            <a:spAutoFit/>
          </a:bodyPr>
          <a:lstStyle/>
          <a:p>
            <a:pPr algn="r"/>
            <a:r>
              <a:rPr lang="en-US" smtClean="0"/>
              <a:t>C = A</a:t>
            </a:r>
            <a:endParaRPr lang="en-US"/>
          </a:p>
        </p:txBody>
      </p:sp>
      <p:sp>
        <p:nvSpPr>
          <p:cNvPr id="14" name="TextBox 13"/>
          <p:cNvSpPr txBox="1"/>
          <p:nvPr/>
        </p:nvSpPr>
        <p:spPr>
          <a:xfrm>
            <a:off x="5219698" y="3093223"/>
            <a:ext cx="928251" cy="307777"/>
          </a:xfrm>
          <a:prstGeom prst="rect">
            <a:avLst/>
          </a:prstGeom>
          <a:noFill/>
        </p:spPr>
        <p:txBody>
          <a:bodyPr wrap="square" rtlCol="0">
            <a:spAutoFit/>
          </a:bodyPr>
          <a:lstStyle/>
          <a:p>
            <a:pPr algn="ctr"/>
            <a:r>
              <a:rPr lang="en-US" smtClean="0"/>
              <a:t>BA</a:t>
            </a:r>
            <a:endParaRPr lang="en-US"/>
          </a:p>
        </p:txBody>
      </p:sp>
      <p:sp>
        <p:nvSpPr>
          <p:cNvPr id="19" name="TextBox 18"/>
          <p:cNvSpPr txBox="1"/>
          <p:nvPr/>
        </p:nvSpPr>
        <p:spPr>
          <a:xfrm>
            <a:off x="4021752" y="3093223"/>
            <a:ext cx="928251" cy="307777"/>
          </a:xfrm>
          <a:prstGeom prst="rect">
            <a:avLst/>
          </a:prstGeom>
          <a:noFill/>
        </p:spPr>
        <p:txBody>
          <a:bodyPr wrap="square" rtlCol="0">
            <a:spAutoFit/>
          </a:bodyPr>
          <a:lstStyle/>
          <a:p>
            <a:pPr algn="ctr"/>
            <a:r>
              <a:rPr lang="en-US" smtClean="0"/>
              <a:t>256</a:t>
            </a:r>
            <a:endParaRPr lang="en-US"/>
          </a:p>
        </p:txBody>
      </p:sp>
      <p:sp>
        <p:nvSpPr>
          <p:cNvPr id="20" name="TextBox 19"/>
          <p:cNvSpPr txBox="1"/>
          <p:nvPr/>
        </p:nvSpPr>
        <p:spPr>
          <a:xfrm>
            <a:off x="6375268" y="3909635"/>
            <a:ext cx="1596738" cy="307777"/>
          </a:xfrm>
          <a:prstGeom prst="rect">
            <a:avLst/>
          </a:prstGeom>
          <a:noFill/>
        </p:spPr>
        <p:txBody>
          <a:bodyPr wrap="square" rtlCol="0">
            <a:spAutoFit/>
          </a:bodyPr>
          <a:lstStyle/>
          <a:p>
            <a:r>
              <a:rPr lang="en-US" smtClean="0"/>
              <a:t>Old = New = 257</a:t>
            </a:r>
            <a:endParaRPr lang="en-US"/>
          </a:p>
        </p:txBody>
      </p:sp>
      <p:sp>
        <p:nvSpPr>
          <p:cNvPr id="18" name="TextBox 17"/>
          <p:cNvSpPr txBox="1"/>
          <p:nvPr/>
        </p:nvSpPr>
        <p:spPr>
          <a:xfrm>
            <a:off x="2801183" y="3519296"/>
            <a:ext cx="1143000" cy="311727"/>
          </a:xfrm>
          <a:prstGeom prst="rect">
            <a:avLst/>
          </a:prstGeom>
          <a:noFill/>
        </p:spPr>
        <p:txBody>
          <a:bodyPr wrap="square" rtlCol="0">
            <a:spAutoFit/>
          </a:bodyPr>
          <a:lstStyle/>
          <a:p>
            <a:pPr algn="ctr"/>
            <a:r>
              <a:rPr lang="en-US" smtClean="0"/>
              <a:t>BA</a:t>
            </a:r>
            <a:endParaRPr lang="en-US"/>
          </a:p>
        </p:txBody>
      </p:sp>
      <p:sp>
        <p:nvSpPr>
          <p:cNvPr id="22" name="TextBox 21"/>
          <p:cNvSpPr txBox="1"/>
          <p:nvPr/>
        </p:nvSpPr>
        <p:spPr>
          <a:xfrm>
            <a:off x="4064128" y="3496119"/>
            <a:ext cx="928251" cy="307777"/>
          </a:xfrm>
          <a:prstGeom prst="rect">
            <a:avLst/>
          </a:prstGeom>
          <a:noFill/>
        </p:spPr>
        <p:txBody>
          <a:bodyPr wrap="square" rtlCol="0">
            <a:spAutoFit/>
          </a:bodyPr>
          <a:lstStyle/>
          <a:p>
            <a:pPr algn="ctr"/>
            <a:r>
              <a:rPr lang="en-US" smtClean="0"/>
              <a:t>257</a:t>
            </a:r>
            <a:endParaRPr lang="en-US"/>
          </a:p>
        </p:txBody>
      </p:sp>
      <p:sp>
        <p:nvSpPr>
          <p:cNvPr id="23" name="TextBox 22"/>
          <p:cNvSpPr txBox="1"/>
          <p:nvPr/>
        </p:nvSpPr>
        <p:spPr>
          <a:xfrm>
            <a:off x="5219698" y="3520851"/>
            <a:ext cx="928251" cy="307777"/>
          </a:xfrm>
          <a:prstGeom prst="rect">
            <a:avLst/>
          </a:prstGeom>
          <a:noFill/>
        </p:spPr>
        <p:txBody>
          <a:bodyPr wrap="square" rtlCol="0">
            <a:spAutoFit/>
          </a:bodyPr>
          <a:lstStyle/>
          <a:p>
            <a:pPr algn="ctr"/>
            <a:r>
              <a:rPr lang="en-US" smtClean="0"/>
              <a:t>AB</a:t>
            </a:r>
            <a:endParaRPr lang="en-US"/>
          </a:p>
        </p:txBody>
      </p:sp>
      <p:sp>
        <p:nvSpPr>
          <p:cNvPr id="24" name="TextBox 23"/>
          <p:cNvSpPr txBox="1"/>
          <p:nvPr/>
        </p:nvSpPr>
        <p:spPr>
          <a:xfrm>
            <a:off x="2801183" y="3879594"/>
            <a:ext cx="1143000" cy="311727"/>
          </a:xfrm>
          <a:prstGeom prst="rect">
            <a:avLst/>
          </a:prstGeom>
          <a:noFill/>
        </p:spPr>
        <p:txBody>
          <a:bodyPr wrap="square" rtlCol="0">
            <a:spAutoFit/>
          </a:bodyPr>
          <a:lstStyle/>
          <a:p>
            <a:pPr algn="ctr"/>
            <a:r>
              <a:rPr lang="en-US" smtClean="0"/>
              <a:t>AB</a:t>
            </a:r>
            <a:endParaRPr lang="en-US"/>
          </a:p>
        </p:txBody>
      </p:sp>
      <p:sp>
        <p:nvSpPr>
          <p:cNvPr id="25" name="TextBox 24"/>
          <p:cNvSpPr txBox="1"/>
          <p:nvPr/>
        </p:nvSpPr>
        <p:spPr>
          <a:xfrm>
            <a:off x="5219698" y="3890468"/>
            <a:ext cx="928251" cy="307777"/>
          </a:xfrm>
          <a:prstGeom prst="rect">
            <a:avLst/>
          </a:prstGeom>
          <a:noFill/>
        </p:spPr>
        <p:txBody>
          <a:bodyPr wrap="square" rtlCol="0">
            <a:spAutoFit/>
          </a:bodyPr>
          <a:lstStyle/>
          <a:p>
            <a:pPr algn="ctr"/>
            <a:r>
              <a:rPr lang="en-US" smtClean="0"/>
              <a:t>BAA</a:t>
            </a:r>
            <a:endParaRPr lang="en-US"/>
          </a:p>
        </p:txBody>
      </p:sp>
      <p:sp>
        <p:nvSpPr>
          <p:cNvPr id="26" name="TextBox 25"/>
          <p:cNvSpPr txBox="1"/>
          <p:nvPr/>
        </p:nvSpPr>
        <p:spPr>
          <a:xfrm>
            <a:off x="4064128" y="3870368"/>
            <a:ext cx="928251" cy="307777"/>
          </a:xfrm>
          <a:prstGeom prst="rect">
            <a:avLst/>
          </a:prstGeom>
          <a:noFill/>
        </p:spPr>
        <p:txBody>
          <a:bodyPr wrap="square" rtlCol="0">
            <a:spAutoFit/>
          </a:bodyPr>
          <a:lstStyle/>
          <a:p>
            <a:pPr algn="ctr"/>
            <a:r>
              <a:rPr lang="en-US" smtClean="0"/>
              <a:t>258</a:t>
            </a:r>
            <a:endParaRPr lang="en-US"/>
          </a:p>
        </p:txBody>
      </p:sp>
      <p:sp>
        <p:nvSpPr>
          <p:cNvPr id="27" name="TextBox 26"/>
          <p:cNvSpPr txBox="1"/>
          <p:nvPr/>
        </p:nvSpPr>
        <p:spPr>
          <a:xfrm>
            <a:off x="3605644" y="4451228"/>
            <a:ext cx="2275139" cy="307777"/>
          </a:xfrm>
          <a:prstGeom prst="rect">
            <a:avLst/>
          </a:prstGeom>
          <a:noFill/>
        </p:spPr>
        <p:txBody>
          <a:bodyPr wrap="square" rtlCol="0">
            <a:spAutoFit/>
          </a:bodyPr>
          <a:lstStyle/>
          <a:p>
            <a:r>
              <a:rPr lang="en-US" smtClean="0"/>
              <a:t>LZW Compression Step 3</a:t>
            </a:r>
            <a:endParaRPr lang="en-US"/>
          </a:p>
        </p:txBody>
      </p:sp>
    </p:spTree>
    <p:extLst>
      <p:ext uri="{BB962C8B-B14F-4D97-AF65-F5344CB8AC3E}">
        <p14:creationId xmlns:p14="http://schemas.microsoft.com/office/powerpoint/2010/main" val="1941451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7" grpId="0"/>
      <p:bldP spid="20"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363693"/>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691" y="883292"/>
            <a:ext cx="3153202" cy="3915658"/>
          </a:xfrm>
          <a:prstGeom prst="rect">
            <a:avLst/>
          </a:prstGeom>
        </p:spPr>
      </p:pic>
      <p:sp>
        <p:nvSpPr>
          <p:cNvPr id="5"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75" y="883292"/>
            <a:ext cx="3271229" cy="3885786"/>
          </a:xfrm>
          <a:prstGeom prst="rect">
            <a:avLst/>
          </a:prstGeom>
          <a:noFill/>
          <a:ln>
            <a:noFill/>
          </a:ln>
        </p:spPr>
      </p:pic>
    </p:spTree>
    <p:extLst>
      <p:ext uri="{BB962C8B-B14F-4D97-AF65-F5344CB8AC3E}">
        <p14:creationId xmlns:p14="http://schemas.microsoft.com/office/powerpoint/2010/main" val="2843463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1667733"/>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4800" smtClean="0"/>
              <a:t>DEMO PROJECT</a:t>
            </a:r>
            <a:endParaRPr lang="en" sz="4800"/>
          </a:p>
        </p:txBody>
      </p:sp>
      <p:sp>
        <p:nvSpPr>
          <p:cNvPr id="556" name="Shape 556"/>
          <p:cNvSpPr/>
          <p:nvPr/>
        </p:nvSpPr>
        <p:spPr>
          <a:xfrm>
            <a:off x="4572753" y="323989"/>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993621"/>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195823"/>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1689596"/>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769"/>
          <p:cNvSpPr/>
          <p:nvPr/>
        </p:nvSpPr>
        <p:spPr>
          <a:xfrm>
            <a:off x="5808226" y="2970000"/>
            <a:ext cx="1671986" cy="1430121"/>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9" name="Shape 782"/>
          <p:cNvSpPr/>
          <p:nvPr/>
        </p:nvSpPr>
        <p:spPr>
          <a:xfrm>
            <a:off x="1555534" y="2968273"/>
            <a:ext cx="1692205" cy="1430121"/>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31"/>
          <p:cNvSpPr/>
          <p:nvPr/>
        </p:nvSpPr>
        <p:spPr>
          <a:xfrm>
            <a:off x="4196971" y="3196186"/>
            <a:ext cx="578367" cy="598918"/>
          </a:xfrm>
          <a:custGeom>
            <a:avLst/>
            <a:gdLst/>
            <a:ahLst/>
            <a:cxnLst/>
            <a:rect l="0" t="0" r="0" b="0"/>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4" name="Shape 574"/>
          <p:cNvSpPr txBox="1">
            <a:spLocks noGrp="1"/>
          </p:cNvSpPr>
          <p:nvPr>
            <p:ph type="body" idx="4294967295"/>
          </p:nvPr>
        </p:nvSpPr>
        <p:spPr>
          <a:xfrm>
            <a:off x="4694690" y="1296987"/>
            <a:ext cx="4208677" cy="3617913"/>
          </a:xfrm>
          <a:prstGeom prst="rect">
            <a:avLst/>
          </a:prstGeom>
        </p:spPr>
        <p:txBody>
          <a:bodyPr lIns="91425" tIns="91425" rIns="91425" bIns="91425" anchor="t" anchorCtr="0">
            <a:noAutofit/>
          </a:bodyPr>
          <a:lstStyle/>
          <a:p>
            <a:pPr lvl="0" rtl="0">
              <a:spcBef>
                <a:spcPts val="0"/>
              </a:spcBef>
              <a:buNone/>
            </a:pPr>
            <a:r>
              <a:rPr lang="en" sz="1800" b="1" smtClean="0">
                <a:latin typeface="Cambria" panose="02040503050406030204" pitchFamily="18" charset="0"/>
                <a:ea typeface="Cambria" panose="02040503050406030204" pitchFamily="18" charset="0"/>
              </a:rPr>
              <a:t>Nhược điểm của LZW so với Huffman :</a:t>
            </a:r>
            <a:endParaRPr lang="en" sz="1800" b="1">
              <a:latin typeface="Cambria" panose="02040503050406030204" pitchFamily="18" charset="0"/>
              <a:ea typeface="Cambria" panose="02040503050406030204" pitchFamily="18" charset="0"/>
            </a:endParaRPr>
          </a:p>
          <a:p>
            <a:pPr marL="285750" lvl="0" indent="-285750" algn="just">
              <a:spcBef>
                <a:spcPts val="0"/>
              </a:spcBef>
              <a:buFont typeface="Wingdings" panose="05000000000000000000" pitchFamily="2" charset="2"/>
              <a:buChar char="v"/>
            </a:pPr>
            <a:r>
              <a:rPr lang="en-GB" sz="1800" smtClean="0">
                <a:latin typeface="Cambria" panose="02040503050406030204" pitchFamily="18" charset="0"/>
                <a:ea typeface="Cambria" panose="02040503050406030204" pitchFamily="18" charset="0"/>
              </a:rPr>
              <a:t>Phương pháp tốt với các tệp văn bản nhưng không tốt với các tệp khác.</a:t>
            </a:r>
          </a:p>
          <a:p>
            <a:pPr marL="285750" lvl="0" indent="-285750" algn="just">
              <a:spcBef>
                <a:spcPts val="0"/>
              </a:spcBef>
              <a:buFont typeface="Wingdings" panose="05000000000000000000" pitchFamily="2" charset="2"/>
              <a:buChar char="v"/>
            </a:pPr>
            <a:r>
              <a:rPr lang="en-GB" sz="1800" smtClean="0">
                <a:latin typeface="Cambria" panose="02040503050406030204" pitchFamily="18" charset="0"/>
                <a:ea typeface="Cambria" panose="02040503050406030204" pitchFamily="18" charset="0"/>
              </a:rPr>
              <a:t>Dung lượng lưu trữ cần thiết là không xác định vì phụ thuộc vào tổng độ dài tất cả các chuỗi.</a:t>
            </a:r>
          </a:p>
          <a:p>
            <a:pPr marL="285750" lvl="0" indent="-285750" algn="just">
              <a:spcBef>
                <a:spcPts val="0"/>
              </a:spcBef>
              <a:buFont typeface="Wingdings" panose="05000000000000000000" pitchFamily="2" charset="2"/>
              <a:buChar char="v"/>
            </a:pPr>
            <a:r>
              <a:rPr lang="en-GB" sz="1800" smtClean="0">
                <a:latin typeface="Cambria" panose="02040503050406030204" pitchFamily="18" charset="0"/>
                <a:ea typeface="Cambria" panose="02040503050406030204" pitchFamily="18" charset="0"/>
              </a:rPr>
              <a:t>Ngoài ra vấn đề liên quan trong khi tìm kiếm các chuỗi. Mỗi lần đọc một ký tự mới, thuật toán phải tìm kiếm chuỗi mới được hình thành bới chuỗi + ký tự.</a:t>
            </a:r>
            <a:endParaRPr sz="1800">
              <a:latin typeface="Cambria" panose="02040503050406030204" pitchFamily="18" charset="0"/>
              <a:ea typeface="Cambria" panose="02040503050406030204" pitchFamily="18" charset="0"/>
            </a:endParaRPr>
          </a:p>
        </p:txBody>
      </p:sp>
      <p:sp>
        <p:nvSpPr>
          <p:cNvPr id="571" name="Shape 571"/>
          <p:cNvSpPr txBox="1">
            <a:spLocks noGrp="1"/>
          </p:cNvSpPr>
          <p:nvPr>
            <p:ph type="title" idx="4294967295"/>
          </p:nvPr>
        </p:nvSpPr>
        <p:spPr>
          <a:xfrm>
            <a:off x="2032931" y="323134"/>
            <a:ext cx="5323520" cy="556622"/>
          </a:xfrm>
          <a:prstGeom prst="rect">
            <a:avLst/>
          </a:prstGeom>
        </p:spPr>
        <p:txBody>
          <a:bodyPr lIns="91425" tIns="91425" rIns="91425" bIns="91425" anchor="b" anchorCtr="0">
            <a:noAutofit/>
          </a:bodyPr>
          <a:lstStyle/>
          <a:p>
            <a:pPr lvl="0">
              <a:spcBef>
                <a:spcPts val="0"/>
              </a:spcBef>
              <a:buNone/>
            </a:pPr>
            <a:r>
              <a:rPr lang="en" sz="2800" smtClean="0">
                <a:latin typeface="Cambria" panose="02040503050406030204" pitchFamily="18" charset="0"/>
                <a:ea typeface="Cambria" panose="02040503050406030204" pitchFamily="18" charset="0"/>
              </a:rPr>
              <a:t>4. Tổng Kết Thuật Toán LZW</a:t>
            </a:r>
            <a:endParaRPr lang="en" sz="2800">
              <a:latin typeface="Cambria" panose="02040503050406030204" pitchFamily="18" charset="0"/>
              <a:ea typeface="Cambria" panose="02040503050406030204" pitchFamily="18" charset="0"/>
            </a:endParaRPr>
          </a:p>
        </p:txBody>
      </p:sp>
      <p:sp>
        <p:nvSpPr>
          <p:cNvPr id="573" name="Shape 573"/>
          <p:cNvSpPr txBox="1">
            <a:spLocks noGrp="1"/>
          </p:cNvSpPr>
          <p:nvPr>
            <p:ph type="body" idx="4294967295"/>
          </p:nvPr>
        </p:nvSpPr>
        <p:spPr>
          <a:xfrm>
            <a:off x="322095" y="1304925"/>
            <a:ext cx="4141131" cy="3609975"/>
          </a:xfrm>
          <a:prstGeom prst="rect">
            <a:avLst/>
          </a:prstGeom>
        </p:spPr>
        <p:txBody>
          <a:bodyPr lIns="91425" tIns="91425" rIns="91425" bIns="91425" anchor="t" anchorCtr="0">
            <a:noAutofit/>
          </a:bodyPr>
          <a:lstStyle/>
          <a:p>
            <a:pPr lvl="0" rtl="0">
              <a:spcBef>
                <a:spcPts val="0"/>
              </a:spcBef>
              <a:buNone/>
            </a:pPr>
            <a:r>
              <a:rPr lang="en" sz="1800" b="1" smtClean="0">
                <a:latin typeface="Cambria" panose="02040503050406030204" pitchFamily="18" charset="0"/>
                <a:ea typeface="Cambria" panose="02040503050406030204" pitchFamily="18" charset="0"/>
              </a:rPr>
              <a:t>Ưu điểm của LZW so với Huffman :</a:t>
            </a:r>
          </a:p>
          <a:p>
            <a:pPr marL="285750" lvl="0" indent="-285750" algn="just" rtl="0">
              <a:spcBef>
                <a:spcPts val="0"/>
              </a:spcBef>
              <a:buFont typeface="Wingdings" panose="05000000000000000000" pitchFamily="2" charset="2"/>
              <a:buChar char="v"/>
            </a:pPr>
            <a:r>
              <a:rPr lang="en" sz="1800" smtClean="0">
                <a:latin typeface="Cambria" panose="02040503050406030204" pitchFamily="18" charset="0"/>
                <a:ea typeface="Cambria" panose="02040503050406030204" pitchFamily="18" charset="0"/>
              </a:rPr>
              <a:t>LZW không yêu cầu thông tin trước về luồng dữ liệu đầu vào.</a:t>
            </a:r>
          </a:p>
          <a:p>
            <a:pPr marL="285750" lvl="0" indent="-285750" algn="just" rtl="0">
              <a:spcBef>
                <a:spcPts val="0"/>
              </a:spcBef>
              <a:buFont typeface="Wingdings" panose="05000000000000000000" pitchFamily="2" charset="2"/>
              <a:buChar char="v"/>
            </a:pPr>
            <a:r>
              <a:rPr lang="en" sz="1800" smtClean="0">
                <a:latin typeface="Cambria" panose="02040503050406030204" pitchFamily="18" charset="0"/>
                <a:ea typeface="Cambria" panose="02040503050406030204" pitchFamily="18" charset="0"/>
              </a:rPr>
              <a:t>LZW có thể nén luồng đầu vào trong một lần chạy.</a:t>
            </a:r>
          </a:p>
          <a:p>
            <a:pPr marL="285750" lvl="0" indent="-285750" algn="just" rtl="0">
              <a:spcBef>
                <a:spcPts val="0"/>
              </a:spcBef>
              <a:buFont typeface="Wingdings" panose="05000000000000000000" pitchFamily="2" charset="2"/>
              <a:buChar char="v"/>
            </a:pPr>
            <a:r>
              <a:rPr lang="en" sz="1800" smtClean="0">
                <a:latin typeface="Cambria" panose="02040503050406030204" pitchFamily="18" charset="0"/>
                <a:ea typeface="Cambria" panose="02040503050406030204" pitchFamily="18" charset="0"/>
              </a:rPr>
              <a:t>Một ưu điểm khác của LZW là sự đơn giản của thuật toán , cho phép thực hiện nhanh. </a:t>
            </a:r>
            <a:endParaRPr lang="en" sz="1800">
              <a:latin typeface="Cambria" panose="02040503050406030204" pitchFamily="18" charset="0"/>
              <a:ea typeface="Cambria" panose="02040503050406030204" pitchFamily="18" charset="0"/>
            </a:endParaRPr>
          </a:p>
          <a:p>
            <a:pPr lvl="0">
              <a:spcBef>
                <a:spcPts val="0"/>
              </a:spcBef>
              <a:buNone/>
            </a:pPr>
            <a:endParaRPr lang="en" sz="1800"/>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p:nvPr/>
        </p:nvSpPr>
        <p:spPr>
          <a:xfrm>
            <a:off x="472299" y="946289"/>
            <a:ext cx="4992301" cy="2786851"/>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lIns="91425" tIns="91425" rIns="91425" bIns="91425" anchor="ctr" anchorCtr="0">
            <a:noAutofit/>
          </a:bodyPr>
          <a:lstStyle/>
          <a:p>
            <a:pPr lvl="0">
              <a:spcBef>
                <a:spcPts val="0"/>
              </a:spcBef>
              <a:buNone/>
            </a:pPr>
            <a:endParaRPr/>
          </a:p>
        </p:txBody>
      </p:sp>
      <p:sp>
        <p:nvSpPr>
          <p:cNvPr id="607" name="Shape 607"/>
          <p:cNvSpPr txBox="1">
            <a:spLocks noGrp="1"/>
          </p:cNvSpPr>
          <p:nvPr>
            <p:ph type="title" idx="4294967295"/>
          </p:nvPr>
        </p:nvSpPr>
        <p:spPr>
          <a:xfrm>
            <a:off x="0" y="242382"/>
            <a:ext cx="9144000" cy="370799"/>
          </a:xfrm>
          <a:prstGeom prst="rect">
            <a:avLst/>
          </a:prstGeom>
          <a:noFill/>
          <a:ln>
            <a:noFill/>
          </a:ln>
        </p:spPr>
        <p:txBody>
          <a:bodyPr lIns="91425" tIns="91425" rIns="91425" bIns="91425" anchor="b" anchorCtr="0">
            <a:noAutofit/>
          </a:bodyPr>
          <a:lstStyle/>
          <a:p>
            <a:pPr lvl="0" algn="ctr" rtl="0">
              <a:spcBef>
                <a:spcPts val="0"/>
              </a:spcBef>
              <a:buNone/>
            </a:pPr>
            <a:r>
              <a:rPr lang="en" smtClean="0">
                <a:latin typeface="Cambria" panose="02040503050406030204" pitchFamily="18" charset="0"/>
                <a:ea typeface="Cambria" panose="02040503050406030204" pitchFamily="18" charset="0"/>
              </a:rPr>
              <a:t>TÀI LIỆU THAM KHẢO</a:t>
            </a:r>
            <a:endParaRPr lang="en">
              <a:latin typeface="Cambria" panose="02040503050406030204" pitchFamily="18" charset="0"/>
              <a:ea typeface="Cambria" panose="02040503050406030204" pitchFamily="18" charset="0"/>
            </a:endParaRPr>
          </a:p>
        </p:txBody>
      </p:sp>
      <p:sp>
        <p:nvSpPr>
          <p:cNvPr id="2" name="TextBox 1"/>
          <p:cNvSpPr txBox="1"/>
          <p:nvPr/>
        </p:nvSpPr>
        <p:spPr>
          <a:xfrm>
            <a:off x="5283166" y="946289"/>
            <a:ext cx="3676883" cy="2246769"/>
          </a:xfrm>
          <a:prstGeom prst="rect">
            <a:avLst/>
          </a:prstGeom>
          <a:noFill/>
        </p:spPr>
        <p:txBody>
          <a:bodyPr wrap="square" rtlCol="0">
            <a:spAutoFit/>
          </a:bodyPr>
          <a:lstStyle/>
          <a:p>
            <a:pPr marL="342900" indent="-342900">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3"/>
              </a:rPr>
              <a:t>mid.edu</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4"/>
              </a:rPr>
              <a:t>Dave.Marshall</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5"/>
              </a:rPr>
              <a:t>duke.edu</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6"/>
              </a:rPr>
              <a:t>michael.dipperstein</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7"/>
              </a:rPr>
              <a:t>LZW(Youtube)</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8"/>
              </a:rPr>
              <a:t>faculty.kfupm.edu.sa</a:t>
            </a:r>
            <a:endParaRPr lang="en-US" sz="2000">
              <a:solidFill>
                <a:schemeClr val="tx1"/>
              </a:solidFill>
              <a:latin typeface="Cambria" panose="02040503050406030204" pitchFamily="18" charset="0"/>
              <a:ea typeface="Cambria" panose="02040503050406030204" pitchFamily="18" charset="0"/>
            </a:endParaRPr>
          </a:p>
          <a:p>
            <a:pPr marL="342900" indent="-342900" fontAlgn="base">
              <a:buFont typeface="Wingdings" panose="05000000000000000000" pitchFamily="2" charset="2"/>
              <a:buChar char="v"/>
            </a:pPr>
            <a:r>
              <a:rPr lang="en-US" sz="2000">
                <a:solidFill>
                  <a:schemeClr val="tx1"/>
                </a:solidFill>
                <a:latin typeface="Cambria" panose="02040503050406030204" pitchFamily="18" charset="0"/>
                <a:ea typeface="Cambria" panose="02040503050406030204" pitchFamily="18" charset="0"/>
                <a:hlinkClick r:id="rId9"/>
              </a:rPr>
              <a:t>github repository(kmeelu</a:t>
            </a:r>
            <a:r>
              <a:rPr lang="en-US" sz="2000" smtClean="0">
                <a:solidFill>
                  <a:schemeClr val="tx1"/>
                </a:solidFill>
                <a:latin typeface="Cambria" panose="02040503050406030204" pitchFamily="18" charset="0"/>
                <a:ea typeface="Cambria" panose="02040503050406030204" pitchFamily="18" charset="0"/>
                <a:hlinkClick r:id="rId9"/>
              </a:rPr>
              <a:t>)</a:t>
            </a:r>
            <a:endParaRPr lang="en-US" sz="2000">
              <a:solidFill>
                <a:schemeClr val="tx1"/>
              </a:solidFill>
              <a:latin typeface="Cambria" panose="02040503050406030204" pitchFamily="18" charset="0"/>
              <a:ea typeface="Cambria" panose="02040503050406030204" pitchFamily="18" charset="0"/>
            </a:endParaRPr>
          </a:p>
        </p:txBody>
      </p:sp>
      <p:sp>
        <p:nvSpPr>
          <p:cNvPr id="12" name="Shape 729"/>
          <p:cNvSpPr/>
          <p:nvPr/>
        </p:nvSpPr>
        <p:spPr>
          <a:xfrm>
            <a:off x="1076444" y="1228449"/>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3" name="Shape 729"/>
          <p:cNvSpPr/>
          <p:nvPr/>
        </p:nvSpPr>
        <p:spPr>
          <a:xfrm>
            <a:off x="1586354" y="2590884"/>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5" name="Shape 729"/>
          <p:cNvSpPr/>
          <p:nvPr/>
        </p:nvSpPr>
        <p:spPr>
          <a:xfrm>
            <a:off x="2569512" y="1222719"/>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6" name="Shape 729"/>
          <p:cNvSpPr/>
          <p:nvPr/>
        </p:nvSpPr>
        <p:spPr>
          <a:xfrm>
            <a:off x="4143925" y="1820859"/>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7" name="Shape 729"/>
          <p:cNvSpPr/>
          <p:nvPr/>
        </p:nvSpPr>
        <p:spPr>
          <a:xfrm>
            <a:off x="4755819" y="2659636"/>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8" name="Shape 729"/>
          <p:cNvSpPr/>
          <p:nvPr/>
        </p:nvSpPr>
        <p:spPr>
          <a:xfrm>
            <a:off x="2440024" y="1409493"/>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
        <p:nvSpPr>
          <p:cNvPr id="19" name="Shape 729"/>
          <p:cNvSpPr/>
          <p:nvPr/>
        </p:nvSpPr>
        <p:spPr>
          <a:xfrm>
            <a:off x="4571336" y="1478249"/>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solidFill>
              <a:schemeClr val="accent6"/>
            </a:solid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ctrTitle" idx="4294967295"/>
          </p:nvPr>
        </p:nvSpPr>
        <p:spPr>
          <a:xfrm>
            <a:off x="3019275" y="1073092"/>
            <a:ext cx="4641299" cy="1159799"/>
          </a:xfrm>
          <a:prstGeom prst="rect">
            <a:avLst/>
          </a:prstGeom>
          <a:noFill/>
          <a:ln>
            <a:noFill/>
          </a:ln>
        </p:spPr>
        <p:txBody>
          <a:bodyPr lIns="91425" tIns="91425" rIns="91425" bIns="91425" anchor="b" anchorCtr="0">
            <a:noAutofit/>
          </a:bodyPr>
          <a:lstStyle/>
          <a:p>
            <a:pPr lvl="0">
              <a:spcBef>
                <a:spcPts val="0"/>
              </a:spcBef>
              <a:buNone/>
            </a:pPr>
            <a:r>
              <a:rPr lang="en" sz="6000"/>
              <a:t>HELLO!</a:t>
            </a:r>
          </a:p>
        </p:txBody>
      </p:sp>
      <p:sp>
        <p:nvSpPr>
          <p:cNvPr id="531" name="Shape 531"/>
          <p:cNvSpPr txBox="1">
            <a:spLocks noGrp="1"/>
          </p:cNvSpPr>
          <p:nvPr>
            <p:ph type="body" idx="4294967295"/>
          </p:nvPr>
        </p:nvSpPr>
        <p:spPr>
          <a:xfrm>
            <a:off x="3019275" y="2119100"/>
            <a:ext cx="4641299" cy="2461500"/>
          </a:xfrm>
          <a:prstGeom prst="rect">
            <a:avLst/>
          </a:prstGeom>
          <a:noFill/>
          <a:ln>
            <a:noFill/>
          </a:ln>
        </p:spPr>
        <p:txBody>
          <a:bodyPr lIns="91425" tIns="91425" rIns="91425" bIns="91425" anchor="t" anchorCtr="0">
            <a:noAutofit/>
          </a:bodyPr>
          <a:lstStyle/>
          <a:p>
            <a:pPr lvl="0" rtl="0">
              <a:spcBef>
                <a:spcPts val="0"/>
              </a:spcBef>
              <a:buNone/>
            </a:pPr>
            <a:r>
              <a:rPr lang="en" sz="3600" b="1" smtClean="0"/>
              <a:t>We are team 02</a:t>
            </a:r>
            <a:endParaRPr lang="en" sz="3600" b="1"/>
          </a:p>
          <a:p>
            <a:pPr lvl="0" rtl="0">
              <a:spcBef>
                <a:spcPts val="0"/>
              </a:spcBef>
              <a:buNone/>
            </a:pPr>
            <a:r>
              <a:rPr lang="en" sz="2000" smtClean="0">
                <a:latin typeface="Cambria" panose="02040503050406030204" pitchFamily="18" charset="0"/>
                <a:ea typeface="Cambria" panose="02040503050406030204" pitchFamily="18" charset="0"/>
              </a:rPr>
              <a:t>Đỗ Mạnh Quang</a:t>
            </a:r>
            <a:endParaRPr lang="en" sz="2000">
              <a:latin typeface="Cambria" panose="02040503050406030204" pitchFamily="18" charset="0"/>
              <a:ea typeface="Cambria" panose="02040503050406030204" pitchFamily="18" charset="0"/>
            </a:endParaRPr>
          </a:p>
          <a:p>
            <a:pPr lvl="0">
              <a:spcBef>
                <a:spcPts val="0"/>
              </a:spcBef>
              <a:buNone/>
            </a:pPr>
            <a:r>
              <a:rPr lang="en" sz="2000" smtClean="0">
                <a:latin typeface="Cambria" panose="02040503050406030204" pitchFamily="18" charset="0"/>
                <a:ea typeface="Cambria" panose="02040503050406030204" pitchFamily="18" charset="0"/>
              </a:rPr>
              <a:t>Đỗ Thúy Hường</a:t>
            </a:r>
          </a:p>
          <a:p>
            <a:pPr lvl="0">
              <a:spcBef>
                <a:spcPts val="0"/>
              </a:spcBef>
              <a:buNone/>
            </a:pPr>
            <a:r>
              <a:rPr lang="en-GB" sz="2000" smtClean="0">
                <a:latin typeface="Cambria" panose="02040503050406030204" pitchFamily="18" charset="0"/>
                <a:ea typeface="Cambria" panose="02040503050406030204" pitchFamily="18" charset="0"/>
              </a:rPr>
              <a:t>Chu </a:t>
            </a:r>
            <a:r>
              <a:rPr lang="en-GB" sz="2000" err="1" smtClean="0">
                <a:latin typeface="Cambria" panose="02040503050406030204" pitchFamily="18" charset="0"/>
                <a:ea typeface="Cambria" panose="02040503050406030204" pitchFamily="18" charset="0"/>
              </a:rPr>
              <a:t>Trọng</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Sơn</a:t>
            </a:r>
            <a:endParaRPr lang="en" sz="2000" smtClean="0">
              <a:latin typeface="Cambria" panose="02040503050406030204" pitchFamily="18" charset="0"/>
              <a:ea typeface="Cambria" panose="02040503050406030204" pitchFamily="18" charset="0"/>
            </a:endParaRPr>
          </a:p>
          <a:p>
            <a:pPr lvl="0">
              <a:spcBef>
                <a:spcPts val="0"/>
              </a:spcBef>
              <a:buNone/>
            </a:pPr>
            <a:r>
              <a:rPr lang="en-GB" sz="2000" err="1" smtClean="0">
                <a:latin typeface="Cambria" panose="02040503050406030204" pitchFamily="18" charset="0"/>
                <a:ea typeface="Cambria" panose="02040503050406030204" pitchFamily="18" charset="0"/>
              </a:rPr>
              <a:t>Ngô</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Thị</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Ngọc</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Hà</a:t>
            </a:r>
            <a:endParaRPr lang="en" sz="2000">
              <a:latin typeface="Cambria" panose="02040503050406030204" pitchFamily="18" charset="0"/>
              <a:ea typeface="Cambria" panose="02040503050406030204" pitchFamily="18" charset="0"/>
            </a:endParaRPr>
          </a:p>
          <a:p>
            <a:pPr lvl="0">
              <a:spcBef>
                <a:spcPts val="0"/>
              </a:spcBef>
              <a:buNone/>
            </a:pPr>
            <a:r>
              <a:rPr lang="en-GB" sz="2000" err="1" smtClean="0">
                <a:latin typeface="Cambria" panose="02040503050406030204" pitchFamily="18" charset="0"/>
                <a:ea typeface="Cambria" panose="02040503050406030204" pitchFamily="18" charset="0"/>
              </a:rPr>
              <a:t>Nguyễn</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Thị</a:t>
            </a:r>
            <a:r>
              <a:rPr lang="en-GB" sz="2000" smtClean="0">
                <a:latin typeface="Cambria" panose="02040503050406030204" pitchFamily="18" charset="0"/>
                <a:ea typeface="Cambria" panose="02040503050406030204" pitchFamily="18" charset="0"/>
              </a:rPr>
              <a:t> </a:t>
            </a:r>
            <a:r>
              <a:rPr lang="en-GB" sz="2000" err="1" smtClean="0">
                <a:latin typeface="Cambria" panose="02040503050406030204" pitchFamily="18" charset="0"/>
                <a:ea typeface="Cambria" panose="02040503050406030204" pitchFamily="18" charset="0"/>
              </a:rPr>
              <a:t>Nhung</a:t>
            </a:r>
            <a:endParaRPr lang="en" sz="200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956" y="1025945"/>
            <a:ext cx="1609260" cy="120694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449" y="956875"/>
            <a:ext cx="1124125" cy="123129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956" y="2580774"/>
            <a:ext cx="1499869" cy="199982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5363" y="2880703"/>
            <a:ext cx="1451094" cy="1451094"/>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3657037" y="1073100"/>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a:t>THANKS!</a:t>
            </a:r>
          </a:p>
        </p:txBody>
      </p:sp>
      <p:sp>
        <p:nvSpPr>
          <p:cNvPr id="704" name="Shape 704"/>
          <p:cNvSpPr txBox="1">
            <a:spLocks noGrp="1"/>
          </p:cNvSpPr>
          <p:nvPr>
            <p:ph type="body" idx="4294967295"/>
          </p:nvPr>
        </p:nvSpPr>
        <p:spPr>
          <a:xfrm>
            <a:off x="3657037" y="2119105"/>
            <a:ext cx="3229200" cy="2461500"/>
          </a:xfrm>
          <a:prstGeom prst="rect">
            <a:avLst/>
          </a:prstGeom>
          <a:noFill/>
          <a:ln>
            <a:noFill/>
          </a:ln>
        </p:spPr>
        <p:txBody>
          <a:bodyPr lIns="91425" tIns="91425" rIns="91425" bIns="91425" anchor="t" anchorCtr="0">
            <a:noAutofit/>
          </a:bodyPr>
          <a:lstStyle/>
          <a:p>
            <a:pPr lvl="0" rtl="0">
              <a:spcBef>
                <a:spcPts val="0"/>
              </a:spcBef>
              <a:buNone/>
            </a:pPr>
            <a:r>
              <a:rPr lang="en" sz="3600" b="1"/>
              <a:t>Any questions?</a:t>
            </a:r>
          </a:p>
          <a:p>
            <a:pPr lvl="0" rtl="0">
              <a:spcBef>
                <a:spcPts val="0"/>
              </a:spcBef>
              <a:buNone/>
            </a:pPr>
            <a:r>
              <a:rPr lang="en" sz="2000"/>
              <a:t>You can find w</a:t>
            </a:r>
            <a:r>
              <a:rPr lang="en" sz="2000" smtClean="0"/>
              <a:t>e </a:t>
            </a:r>
            <a:r>
              <a:rPr lang="en" sz="2000"/>
              <a:t>at</a:t>
            </a:r>
          </a:p>
          <a:p>
            <a:pPr marL="457200" lvl="0" indent="-355600" rtl="0">
              <a:spcBef>
                <a:spcPts val="0"/>
              </a:spcBef>
              <a:buSzPct val="100000"/>
            </a:pPr>
            <a:r>
              <a:rPr lang="en" sz="2000" smtClean="0"/>
              <a:t>@team02</a:t>
            </a:r>
            <a:endParaRPr lang="en" sz="2000"/>
          </a:p>
          <a:p>
            <a:pPr marL="457200" lvl="0" indent="-355600" rtl="0">
              <a:spcBef>
                <a:spcPts val="0"/>
              </a:spcBef>
              <a:buSzPct val="100000"/>
            </a:pPr>
            <a:r>
              <a:rPr lang="en" sz="2000" smtClean="0"/>
              <a:t>team02@httt1.org</a:t>
            </a:r>
            <a:endParaRPr lang="en" sz="2000"/>
          </a:p>
        </p:txBody>
      </p:sp>
      <p:sp>
        <p:nvSpPr>
          <p:cNvPr id="705" name="Shape 705"/>
          <p:cNvSpPr/>
          <p:nvPr/>
        </p:nvSpPr>
        <p:spPr>
          <a:xfrm>
            <a:off x="2257757" y="1402659"/>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3"/>
        <p:cNvGrpSpPr/>
        <p:nvPr/>
      </p:nvGrpSpPr>
      <p:grpSpPr>
        <a:xfrm>
          <a:off x="0" y="0"/>
          <a:ext cx="0" cy="0"/>
          <a:chOff x="0" y="0"/>
          <a:chExt cx="0" cy="0"/>
        </a:xfrm>
      </p:grpSpPr>
      <p:sp>
        <p:nvSpPr>
          <p:cNvPr id="724" name="Shape 724"/>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Clr>
                <a:schemeClr val="dk1"/>
              </a:buClr>
              <a:buSzPct val="122222"/>
              <a:buFont typeface="Arial"/>
              <a:buNone/>
            </a:pPr>
            <a:r>
              <a:rPr lang="en" sz="900">
                <a:solidFill>
                  <a:srgbClr val="3D4965"/>
                </a:solidFill>
                <a:latin typeface="Dosis"/>
                <a:ea typeface="Dosis"/>
                <a:cs typeface="Dosis"/>
                <a:sym typeface="Dosis"/>
              </a:rPr>
              <a:t>This means that you can:</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Resize them without losing quality.</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Change fill color and opacity.</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Isn’t that nice? :)</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Examples:</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None/>
            </a:pPr>
            <a:endParaRPr sz="900">
              <a:solidFill>
                <a:srgbClr val="3D4965"/>
              </a:solidFill>
              <a:latin typeface="Dosis"/>
              <a:ea typeface="Dosis"/>
              <a:cs typeface="Dosis"/>
              <a:sym typeface="Dosis"/>
            </a:endParaRPr>
          </a:p>
        </p:txBody>
      </p:sp>
      <p:sp>
        <p:nvSpPr>
          <p:cNvPr id="725" name="Shape 725"/>
          <p:cNvSpPr/>
          <p:nvPr/>
        </p:nvSpPr>
        <p:spPr>
          <a:xfrm>
            <a:off x="277964" y="271962"/>
            <a:ext cx="373873" cy="479695"/>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6" name="Shape 726"/>
          <p:cNvSpPr/>
          <p:nvPr/>
        </p:nvSpPr>
        <p:spPr>
          <a:xfrm>
            <a:off x="852800" y="338968"/>
            <a:ext cx="398875" cy="337703"/>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7" name="Shape 727"/>
          <p:cNvSpPr/>
          <p:nvPr/>
        </p:nvSpPr>
        <p:spPr>
          <a:xfrm>
            <a:off x="1445207" y="340017"/>
            <a:ext cx="387139" cy="341965"/>
          </a:xfrm>
          <a:custGeom>
            <a:avLst/>
            <a:gdLst/>
            <a:ahLst/>
            <a:cxnLst/>
            <a:rect l="0" t="0" r="0" b="0"/>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8" name="Shape 728"/>
          <p:cNvSpPr/>
          <p:nvPr/>
        </p:nvSpPr>
        <p:spPr>
          <a:xfrm>
            <a:off x="2071095" y="330991"/>
            <a:ext cx="315367" cy="354182"/>
          </a:xfrm>
          <a:custGeom>
            <a:avLst/>
            <a:gdLst/>
            <a:ahLst/>
            <a:cxnLst/>
            <a:rect l="0" t="0" r="0" b="0"/>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9" name="Shape 729"/>
          <p:cNvSpPr/>
          <p:nvPr/>
        </p:nvSpPr>
        <p:spPr>
          <a:xfrm>
            <a:off x="2678363" y="327800"/>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0" name="Shape 730"/>
          <p:cNvSpPr/>
          <p:nvPr/>
        </p:nvSpPr>
        <p:spPr>
          <a:xfrm>
            <a:off x="3190979" y="323538"/>
            <a:ext cx="414829" cy="366420"/>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1" name="Shape 731"/>
          <p:cNvSpPr/>
          <p:nvPr/>
        </p:nvSpPr>
        <p:spPr>
          <a:xfrm>
            <a:off x="3808912" y="301728"/>
            <a:ext cx="355777" cy="411092"/>
          </a:xfrm>
          <a:custGeom>
            <a:avLst/>
            <a:gdLst/>
            <a:ahLst/>
            <a:cxnLst/>
            <a:rect l="0" t="0" r="0" b="0"/>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2" name="Shape 732"/>
          <p:cNvSpPr/>
          <p:nvPr/>
        </p:nvSpPr>
        <p:spPr>
          <a:xfrm>
            <a:off x="4367794" y="328325"/>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3" name="Shape 733"/>
          <p:cNvSpPr/>
          <p:nvPr/>
        </p:nvSpPr>
        <p:spPr>
          <a:xfrm>
            <a:off x="4977728" y="334706"/>
            <a:ext cx="366420" cy="349395"/>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4" name="Shape 734"/>
          <p:cNvSpPr/>
          <p:nvPr/>
        </p:nvSpPr>
        <p:spPr>
          <a:xfrm>
            <a:off x="5571184" y="326205"/>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5" name="Shape 735"/>
          <p:cNvSpPr/>
          <p:nvPr/>
        </p:nvSpPr>
        <p:spPr>
          <a:xfrm>
            <a:off x="282226" y="865418"/>
            <a:ext cx="368540" cy="456288"/>
          </a:xfrm>
          <a:custGeom>
            <a:avLst/>
            <a:gdLst/>
            <a:ahLst/>
            <a:cxnLst/>
            <a:rect l="0" t="0" r="0" b="0"/>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6" name="Shape 736"/>
          <p:cNvSpPr/>
          <p:nvPr/>
        </p:nvSpPr>
        <p:spPr>
          <a:xfrm>
            <a:off x="869825" y="865418"/>
            <a:ext cx="368540" cy="456288"/>
          </a:xfrm>
          <a:custGeom>
            <a:avLst/>
            <a:gdLst/>
            <a:ahLst/>
            <a:cxnLst/>
            <a:rect l="0" t="0" r="0" b="0"/>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7" name="Shape 737"/>
          <p:cNvSpPr/>
          <p:nvPr/>
        </p:nvSpPr>
        <p:spPr>
          <a:xfrm>
            <a:off x="1447327" y="934019"/>
            <a:ext cx="380233" cy="327060"/>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8" name="Shape 738"/>
          <p:cNvSpPr/>
          <p:nvPr/>
        </p:nvSpPr>
        <p:spPr>
          <a:xfrm>
            <a:off x="2034401" y="901041"/>
            <a:ext cx="379708" cy="384495"/>
          </a:xfrm>
          <a:custGeom>
            <a:avLst/>
            <a:gdLst/>
            <a:ahLst/>
            <a:cxnLst/>
            <a:rect l="0" t="0" r="0" b="0"/>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9" name="Shape 739"/>
          <p:cNvSpPr/>
          <p:nvPr/>
        </p:nvSpPr>
        <p:spPr>
          <a:xfrm>
            <a:off x="2624666" y="926042"/>
            <a:ext cx="376517" cy="332917"/>
          </a:xfrm>
          <a:custGeom>
            <a:avLst/>
            <a:gdLst/>
            <a:ahLst/>
            <a:cxnLst/>
            <a:rect l="0" t="0" r="0" b="0"/>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0" name="Shape 740"/>
          <p:cNvSpPr/>
          <p:nvPr/>
        </p:nvSpPr>
        <p:spPr>
          <a:xfrm>
            <a:off x="3218647" y="926042"/>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1" name="Shape 741"/>
          <p:cNvSpPr/>
          <p:nvPr/>
        </p:nvSpPr>
        <p:spPr>
          <a:xfrm>
            <a:off x="3815818" y="9297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2" name="Shape 742"/>
          <p:cNvSpPr/>
          <p:nvPr/>
        </p:nvSpPr>
        <p:spPr>
          <a:xfrm>
            <a:off x="4384819" y="911137"/>
            <a:ext cx="375447" cy="368016"/>
          </a:xfrm>
          <a:custGeom>
            <a:avLst/>
            <a:gdLst/>
            <a:ahLst/>
            <a:cxnLst/>
            <a:rect l="0" t="0" r="0" b="0"/>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3" name="Shape 743"/>
          <p:cNvSpPr/>
          <p:nvPr/>
        </p:nvSpPr>
        <p:spPr>
          <a:xfrm>
            <a:off x="4934129" y="870729"/>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4" name="Shape 744"/>
          <p:cNvSpPr/>
          <p:nvPr/>
        </p:nvSpPr>
        <p:spPr>
          <a:xfrm>
            <a:off x="5532895" y="886682"/>
            <a:ext cx="429691" cy="410568"/>
          </a:xfrm>
          <a:custGeom>
            <a:avLst/>
            <a:gdLst/>
            <a:ahLst/>
            <a:cxnLst/>
            <a:rect l="0" t="0" r="0" b="0"/>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5" name="Shape 745"/>
          <p:cNvSpPr/>
          <p:nvPr/>
        </p:nvSpPr>
        <p:spPr>
          <a:xfrm>
            <a:off x="252963" y="1538096"/>
            <a:ext cx="421211" cy="298888"/>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6" name="Shape 746"/>
          <p:cNvSpPr/>
          <p:nvPr/>
        </p:nvSpPr>
        <p:spPr>
          <a:xfrm>
            <a:off x="842704" y="1481734"/>
            <a:ext cx="417998" cy="404710"/>
          </a:xfrm>
          <a:custGeom>
            <a:avLst/>
            <a:gdLst/>
            <a:ahLst/>
            <a:cxnLst/>
            <a:rect l="0" t="0" r="0" b="0"/>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7" name="Shape 747"/>
          <p:cNvSpPr/>
          <p:nvPr/>
        </p:nvSpPr>
        <p:spPr>
          <a:xfrm>
            <a:off x="1445732" y="149980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8" name="Shape 748"/>
          <p:cNvSpPr/>
          <p:nvPr/>
        </p:nvSpPr>
        <p:spPr>
          <a:xfrm>
            <a:off x="2029615" y="1488115"/>
            <a:ext cx="392472" cy="391401"/>
          </a:xfrm>
          <a:custGeom>
            <a:avLst/>
            <a:gdLst/>
            <a:ahLst/>
            <a:cxnLst/>
            <a:rect l="0" t="0" r="0" b="0"/>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9" name="Shape 749"/>
          <p:cNvSpPr/>
          <p:nvPr/>
        </p:nvSpPr>
        <p:spPr>
          <a:xfrm>
            <a:off x="2629977" y="1500354"/>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0" name="Shape 750"/>
          <p:cNvSpPr/>
          <p:nvPr/>
        </p:nvSpPr>
        <p:spPr>
          <a:xfrm>
            <a:off x="3234054" y="1457279"/>
            <a:ext cx="332917" cy="452551"/>
          </a:xfrm>
          <a:custGeom>
            <a:avLst/>
            <a:gdLst/>
            <a:ahLst/>
            <a:cxnLst/>
            <a:rect l="0" t="0" r="0" b="0"/>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1" name="Shape 751"/>
          <p:cNvSpPr/>
          <p:nvPr/>
        </p:nvSpPr>
        <p:spPr>
          <a:xfrm>
            <a:off x="3777529" y="1547144"/>
            <a:ext cx="417998" cy="269625"/>
          </a:xfrm>
          <a:custGeom>
            <a:avLst/>
            <a:gdLst/>
            <a:ahLst/>
            <a:cxnLst/>
            <a:rect l="0" t="0" r="0" b="0"/>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2" name="Shape 752"/>
          <p:cNvSpPr/>
          <p:nvPr/>
        </p:nvSpPr>
        <p:spPr>
          <a:xfrm>
            <a:off x="4382677" y="1489710"/>
            <a:ext cx="385041" cy="389281"/>
          </a:xfrm>
          <a:custGeom>
            <a:avLst/>
            <a:gdLst/>
            <a:ahLst/>
            <a:cxnLst/>
            <a:rect l="0" t="0" r="0" b="0"/>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3" name="Shape 753"/>
          <p:cNvSpPr/>
          <p:nvPr/>
        </p:nvSpPr>
        <p:spPr>
          <a:xfrm>
            <a:off x="4969227" y="1474828"/>
            <a:ext cx="387161" cy="402569"/>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4" name="Shape 754"/>
          <p:cNvSpPr/>
          <p:nvPr/>
        </p:nvSpPr>
        <p:spPr>
          <a:xfrm>
            <a:off x="5538752" y="1486520"/>
            <a:ext cx="414283" cy="388210"/>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5" name="Shape 755"/>
          <p:cNvSpPr/>
          <p:nvPr/>
        </p:nvSpPr>
        <p:spPr>
          <a:xfrm>
            <a:off x="301895" y="2092192"/>
            <a:ext cx="324415" cy="354203"/>
          </a:xfrm>
          <a:custGeom>
            <a:avLst/>
            <a:gdLst/>
            <a:ahLst/>
            <a:cxnLst/>
            <a:rect l="0" t="0" r="0" b="0"/>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6" name="Shape 756"/>
          <p:cNvSpPr/>
          <p:nvPr/>
        </p:nvSpPr>
        <p:spPr>
          <a:xfrm>
            <a:off x="875135" y="209273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7" name="Shape 757"/>
          <p:cNvSpPr/>
          <p:nvPr/>
        </p:nvSpPr>
        <p:spPr>
          <a:xfrm>
            <a:off x="1469662" y="2092739"/>
            <a:ext cx="346205" cy="348324"/>
          </a:xfrm>
          <a:custGeom>
            <a:avLst/>
            <a:gdLst/>
            <a:ahLst/>
            <a:cxnLst/>
            <a:rect l="0" t="0" r="0" b="0"/>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8" name="Shape 758"/>
          <p:cNvSpPr/>
          <p:nvPr/>
        </p:nvSpPr>
        <p:spPr>
          <a:xfrm>
            <a:off x="2052475" y="2092739"/>
            <a:ext cx="345680" cy="348324"/>
          </a:xfrm>
          <a:custGeom>
            <a:avLst/>
            <a:gdLst/>
            <a:ahLst/>
            <a:cxnLst/>
            <a:rect l="0" t="0" r="0" b="0"/>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9" name="Shape 759"/>
          <p:cNvSpPr/>
          <p:nvPr/>
        </p:nvSpPr>
        <p:spPr>
          <a:xfrm>
            <a:off x="2720367" y="2038496"/>
            <a:ext cx="186685" cy="46055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0" name="Shape 760"/>
          <p:cNvSpPr/>
          <p:nvPr/>
        </p:nvSpPr>
        <p:spPr>
          <a:xfrm>
            <a:off x="3319155" y="2041687"/>
            <a:ext cx="161683" cy="455217"/>
          </a:xfrm>
          <a:custGeom>
            <a:avLst/>
            <a:gdLst/>
            <a:ahLst/>
            <a:cxnLst/>
            <a:rect l="0" t="0" r="0" b="0"/>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1" name="Shape 761"/>
          <p:cNvSpPr/>
          <p:nvPr/>
        </p:nvSpPr>
        <p:spPr>
          <a:xfrm>
            <a:off x="3912065" y="2092192"/>
            <a:ext cx="147324" cy="348871"/>
          </a:xfrm>
          <a:custGeom>
            <a:avLst/>
            <a:gdLst/>
            <a:ahLst/>
            <a:cxnLst/>
            <a:rect l="0" t="0" r="0" b="0"/>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2" name="Shape 762"/>
          <p:cNvSpPr/>
          <p:nvPr/>
        </p:nvSpPr>
        <p:spPr>
          <a:xfrm>
            <a:off x="4402368" y="2087406"/>
            <a:ext cx="343014" cy="363230"/>
          </a:xfrm>
          <a:custGeom>
            <a:avLst/>
            <a:gdLst/>
            <a:ahLst/>
            <a:cxnLst/>
            <a:rect l="0" t="0" r="0" b="0"/>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3" name="Shape 763"/>
          <p:cNvSpPr/>
          <p:nvPr/>
        </p:nvSpPr>
        <p:spPr>
          <a:xfrm>
            <a:off x="4975608" y="2096978"/>
            <a:ext cx="375993" cy="347275"/>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4" name="Shape 764"/>
          <p:cNvSpPr/>
          <p:nvPr/>
        </p:nvSpPr>
        <p:spPr>
          <a:xfrm>
            <a:off x="5570114" y="2037950"/>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5" name="Shape 765"/>
          <p:cNvSpPr/>
          <p:nvPr/>
        </p:nvSpPr>
        <p:spPr>
          <a:xfrm>
            <a:off x="400283" y="2642049"/>
            <a:ext cx="127108" cy="429713"/>
          </a:xfrm>
          <a:custGeom>
            <a:avLst/>
            <a:gdLst/>
            <a:ahLst/>
            <a:cxnLst/>
            <a:rect l="0" t="0" r="0" b="0"/>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6" name="Shape 766"/>
          <p:cNvSpPr/>
          <p:nvPr/>
        </p:nvSpPr>
        <p:spPr>
          <a:xfrm>
            <a:off x="913424" y="2626095"/>
            <a:ext cx="274957" cy="460550"/>
          </a:xfrm>
          <a:custGeom>
            <a:avLst/>
            <a:gdLst/>
            <a:ahLst/>
            <a:cxnLst/>
            <a:rect l="0" t="0" r="0" b="0"/>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7" name="Shape 767"/>
          <p:cNvSpPr/>
          <p:nvPr/>
        </p:nvSpPr>
        <p:spPr>
          <a:xfrm>
            <a:off x="1461139" y="2626095"/>
            <a:ext cx="360039" cy="460550"/>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8" name="Shape 768"/>
          <p:cNvSpPr/>
          <p:nvPr/>
        </p:nvSpPr>
        <p:spPr>
          <a:xfrm>
            <a:off x="2592213" y="2704268"/>
            <a:ext cx="434499" cy="242503"/>
          </a:xfrm>
          <a:custGeom>
            <a:avLst/>
            <a:gdLst/>
            <a:ahLst/>
            <a:cxnLst/>
            <a:rect l="0" t="0" r="0" b="0"/>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9" name="Shape 769"/>
          <p:cNvSpPr/>
          <p:nvPr/>
        </p:nvSpPr>
        <p:spPr>
          <a:xfrm>
            <a:off x="2013115" y="2653741"/>
            <a:ext cx="421735" cy="398875"/>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0" name="Shape 770"/>
          <p:cNvSpPr/>
          <p:nvPr/>
        </p:nvSpPr>
        <p:spPr>
          <a:xfrm>
            <a:off x="3210670" y="2663859"/>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1" name="Shape 771"/>
          <p:cNvSpPr/>
          <p:nvPr/>
        </p:nvSpPr>
        <p:spPr>
          <a:xfrm>
            <a:off x="3796674" y="2667050"/>
            <a:ext cx="378113" cy="376517"/>
          </a:xfrm>
          <a:custGeom>
            <a:avLst/>
            <a:gdLst/>
            <a:ahLst/>
            <a:cxnLst/>
            <a:rect l="0" t="0" r="0" b="0"/>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2" name="Shape 772"/>
          <p:cNvSpPr/>
          <p:nvPr/>
        </p:nvSpPr>
        <p:spPr>
          <a:xfrm>
            <a:off x="4332172" y="2667050"/>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3" name="Shape 773"/>
          <p:cNvSpPr/>
          <p:nvPr/>
        </p:nvSpPr>
        <p:spPr>
          <a:xfrm>
            <a:off x="5012302" y="2651096"/>
            <a:ext cx="296222" cy="412141"/>
          </a:xfrm>
          <a:custGeom>
            <a:avLst/>
            <a:gdLst/>
            <a:ahLst/>
            <a:cxnLst/>
            <a:rect l="0" t="0" r="0" b="0"/>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4" name="Shape 774"/>
          <p:cNvSpPr/>
          <p:nvPr/>
        </p:nvSpPr>
        <p:spPr>
          <a:xfrm>
            <a:off x="5602567" y="2671836"/>
            <a:ext cx="289294" cy="396187"/>
          </a:xfrm>
          <a:custGeom>
            <a:avLst/>
            <a:gdLst/>
            <a:ahLst/>
            <a:cxnLst/>
            <a:rect l="0" t="0" r="0" b="0"/>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5" name="Shape 775"/>
          <p:cNvSpPr/>
          <p:nvPr/>
        </p:nvSpPr>
        <p:spPr>
          <a:xfrm>
            <a:off x="264677" y="3280175"/>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6" name="Shape 776"/>
          <p:cNvSpPr/>
          <p:nvPr/>
        </p:nvSpPr>
        <p:spPr>
          <a:xfrm>
            <a:off x="848014" y="3304630"/>
            <a:ext cx="407377" cy="276553"/>
          </a:xfrm>
          <a:custGeom>
            <a:avLst/>
            <a:gdLst/>
            <a:ahLst/>
            <a:cxnLst/>
            <a:rect l="0" t="0" r="0" b="0"/>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7" name="Shape 777"/>
          <p:cNvSpPr/>
          <p:nvPr/>
        </p:nvSpPr>
        <p:spPr>
          <a:xfrm>
            <a:off x="1447327" y="3292938"/>
            <a:ext cx="386614" cy="302079"/>
          </a:xfrm>
          <a:custGeom>
            <a:avLst/>
            <a:gdLst/>
            <a:ahLst/>
            <a:cxnLst/>
            <a:rect l="0" t="0" r="0" b="0"/>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8" name="Shape 778"/>
          <p:cNvSpPr/>
          <p:nvPr/>
        </p:nvSpPr>
        <p:spPr>
          <a:xfrm>
            <a:off x="2032260" y="3284961"/>
            <a:ext cx="389303" cy="316438"/>
          </a:xfrm>
          <a:custGeom>
            <a:avLst/>
            <a:gdLst/>
            <a:ahLst/>
            <a:cxnLst/>
            <a:rect l="0" t="0" r="0" b="0"/>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9" name="Shape 779"/>
          <p:cNvSpPr/>
          <p:nvPr/>
        </p:nvSpPr>
        <p:spPr>
          <a:xfrm>
            <a:off x="2640620" y="3259435"/>
            <a:ext cx="351515" cy="354706"/>
          </a:xfrm>
          <a:custGeom>
            <a:avLst/>
            <a:gdLst/>
            <a:ahLst/>
            <a:cxnLst/>
            <a:rect l="0" t="0" r="0" b="0"/>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0" name="Shape 780"/>
          <p:cNvSpPr/>
          <p:nvPr/>
        </p:nvSpPr>
        <p:spPr>
          <a:xfrm>
            <a:off x="3196312" y="3304105"/>
            <a:ext cx="397258" cy="292507"/>
          </a:xfrm>
          <a:custGeom>
            <a:avLst/>
            <a:gdLst/>
            <a:ahLst/>
            <a:cxnLst/>
            <a:rect l="0" t="0" r="0" b="0"/>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1" name="Shape 781"/>
          <p:cNvSpPr/>
          <p:nvPr/>
        </p:nvSpPr>
        <p:spPr>
          <a:xfrm>
            <a:off x="3784982" y="3304105"/>
            <a:ext cx="396733" cy="292507"/>
          </a:xfrm>
          <a:custGeom>
            <a:avLst/>
            <a:gdLst/>
            <a:ahLst/>
            <a:cxnLst/>
            <a:rect l="0" t="0" r="0" b="0"/>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2" name="Shape 782"/>
          <p:cNvSpPr/>
          <p:nvPr/>
        </p:nvSpPr>
        <p:spPr>
          <a:xfrm>
            <a:off x="4383223" y="3275389"/>
            <a:ext cx="382353" cy="335037"/>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3" name="Shape 783"/>
          <p:cNvSpPr/>
          <p:nvPr/>
        </p:nvSpPr>
        <p:spPr>
          <a:xfrm>
            <a:off x="4951132" y="3234980"/>
            <a:ext cx="419615" cy="422784"/>
          </a:xfrm>
          <a:custGeom>
            <a:avLst/>
            <a:gdLst/>
            <a:ahLst/>
            <a:cxnLst/>
            <a:rect l="0" t="0" r="0" b="0"/>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4" name="Shape 784"/>
          <p:cNvSpPr/>
          <p:nvPr/>
        </p:nvSpPr>
        <p:spPr>
          <a:xfrm>
            <a:off x="5569064" y="3258910"/>
            <a:ext cx="359492" cy="364279"/>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5" name="Shape 785"/>
          <p:cNvSpPr/>
          <p:nvPr/>
        </p:nvSpPr>
        <p:spPr>
          <a:xfrm>
            <a:off x="258820" y="3831080"/>
            <a:ext cx="409497" cy="39885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6" name="Shape 786"/>
          <p:cNvSpPr/>
          <p:nvPr/>
        </p:nvSpPr>
        <p:spPr>
          <a:xfrm>
            <a:off x="828345" y="3895419"/>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7" name="Shape 787"/>
          <p:cNvSpPr/>
          <p:nvPr/>
        </p:nvSpPr>
        <p:spPr>
          <a:xfrm>
            <a:off x="1518572" y="3803959"/>
            <a:ext cx="256359" cy="437143"/>
          </a:xfrm>
          <a:custGeom>
            <a:avLst/>
            <a:gdLst/>
            <a:ahLst/>
            <a:cxnLst/>
            <a:rect l="0" t="0" r="0" b="0"/>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8" name="Shape 788"/>
          <p:cNvSpPr/>
          <p:nvPr/>
        </p:nvSpPr>
        <p:spPr>
          <a:xfrm>
            <a:off x="2069500" y="3845963"/>
            <a:ext cx="321749" cy="403661"/>
          </a:xfrm>
          <a:custGeom>
            <a:avLst/>
            <a:gdLst/>
            <a:ahLst/>
            <a:cxnLst/>
            <a:rect l="0" t="0" r="0" b="0"/>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9" name="Shape 789"/>
          <p:cNvSpPr/>
          <p:nvPr/>
        </p:nvSpPr>
        <p:spPr>
          <a:xfrm>
            <a:off x="2632643" y="3876821"/>
            <a:ext cx="362159" cy="314821"/>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0" name="Shape 790"/>
          <p:cNvSpPr/>
          <p:nvPr/>
        </p:nvSpPr>
        <p:spPr>
          <a:xfrm>
            <a:off x="3218100" y="3848629"/>
            <a:ext cx="363230" cy="363754"/>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1" name="Shape 791"/>
          <p:cNvSpPr/>
          <p:nvPr/>
        </p:nvSpPr>
        <p:spPr>
          <a:xfrm>
            <a:off x="3804126" y="3843843"/>
            <a:ext cx="365874" cy="374397"/>
          </a:xfrm>
          <a:custGeom>
            <a:avLst/>
            <a:gdLst/>
            <a:ahLst/>
            <a:cxnLst/>
            <a:rect l="0" t="0" r="0" b="0"/>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2" name="Shape 792"/>
          <p:cNvSpPr/>
          <p:nvPr/>
        </p:nvSpPr>
        <p:spPr>
          <a:xfrm>
            <a:off x="4363533" y="3847558"/>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3" name="Shape 793"/>
          <p:cNvSpPr/>
          <p:nvPr/>
        </p:nvSpPr>
        <p:spPr>
          <a:xfrm>
            <a:off x="4969227" y="3840128"/>
            <a:ext cx="384495" cy="379708"/>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4" name="Shape 794"/>
          <p:cNvSpPr/>
          <p:nvPr/>
        </p:nvSpPr>
        <p:spPr>
          <a:xfrm>
            <a:off x="5566398" y="3822033"/>
            <a:ext cx="368540" cy="412163"/>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5" name="Shape 795"/>
          <p:cNvSpPr/>
          <p:nvPr/>
        </p:nvSpPr>
        <p:spPr>
          <a:xfrm>
            <a:off x="230650" y="4486231"/>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6" name="Shape 796"/>
          <p:cNvSpPr/>
          <p:nvPr/>
        </p:nvSpPr>
        <p:spPr>
          <a:xfrm>
            <a:off x="858133" y="4415489"/>
            <a:ext cx="382375" cy="402590"/>
          </a:xfrm>
          <a:custGeom>
            <a:avLst/>
            <a:gdLst/>
            <a:ahLst/>
            <a:cxnLst/>
            <a:rect l="0" t="0" r="0" b="0"/>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7" name="Shape 797"/>
          <p:cNvSpPr/>
          <p:nvPr/>
        </p:nvSpPr>
        <p:spPr>
          <a:xfrm>
            <a:off x="1430849" y="4392629"/>
            <a:ext cx="420643" cy="433952"/>
          </a:xfrm>
          <a:custGeom>
            <a:avLst/>
            <a:gdLst/>
            <a:ahLst/>
            <a:cxnLst/>
            <a:rect l="0" t="0" r="0" b="0"/>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8" name="Shape 798"/>
          <p:cNvSpPr/>
          <p:nvPr/>
        </p:nvSpPr>
        <p:spPr>
          <a:xfrm>
            <a:off x="2039712" y="4429322"/>
            <a:ext cx="371207" cy="375993"/>
          </a:xfrm>
          <a:custGeom>
            <a:avLst/>
            <a:gdLst/>
            <a:ahLst/>
            <a:cxnLst/>
            <a:rect l="0" t="0" r="0" b="0"/>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9" name="Shape 799"/>
          <p:cNvSpPr/>
          <p:nvPr/>
        </p:nvSpPr>
        <p:spPr>
          <a:xfrm>
            <a:off x="2590093" y="4430393"/>
            <a:ext cx="446191" cy="372256"/>
          </a:xfrm>
          <a:custGeom>
            <a:avLst/>
            <a:gdLst/>
            <a:ahLst/>
            <a:cxnLst/>
            <a:rect l="0" t="0" r="0" b="0"/>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0" name="Shape 800"/>
          <p:cNvSpPr/>
          <p:nvPr/>
        </p:nvSpPr>
        <p:spPr>
          <a:xfrm>
            <a:off x="3227673" y="4398486"/>
            <a:ext cx="344085" cy="416403"/>
          </a:xfrm>
          <a:custGeom>
            <a:avLst/>
            <a:gdLst/>
            <a:ahLst/>
            <a:cxnLst/>
            <a:rect l="0" t="0" r="0" b="0"/>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1" name="Shape 801"/>
          <p:cNvSpPr/>
          <p:nvPr/>
        </p:nvSpPr>
        <p:spPr>
          <a:xfrm>
            <a:off x="3742431" y="4393700"/>
            <a:ext cx="494054" cy="448311"/>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2" name="Shape 802"/>
          <p:cNvSpPr/>
          <p:nvPr/>
        </p:nvSpPr>
        <p:spPr>
          <a:xfrm>
            <a:off x="4336411" y="4386772"/>
            <a:ext cx="485006" cy="464265"/>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3" name="Shape 803"/>
          <p:cNvSpPr/>
          <p:nvPr/>
        </p:nvSpPr>
        <p:spPr>
          <a:xfrm>
            <a:off x="4946346" y="4497923"/>
            <a:ext cx="431308" cy="249955"/>
          </a:xfrm>
          <a:custGeom>
            <a:avLst/>
            <a:gdLst/>
            <a:ahLst/>
            <a:cxnLst/>
            <a:rect l="0" t="0" r="0" b="0"/>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4" name="Shape 804"/>
          <p:cNvSpPr/>
          <p:nvPr/>
        </p:nvSpPr>
        <p:spPr>
          <a:xfrm>
            <a:off x="5591924" y="4452182"/>
            <a:ext cx="321749" cy="353133"/>
          </a:xfrm>
          <a:custGeom>
            <a:avLst/>
            <a:gdLst/>
            <a:ahLst/>
            <a:cxnLst/>
            <a:rect l="0" t="0" r="0" b="0"/>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5" name="Shape 805"/>
          <p:cNvSpPr/>
          <p:nvPr/>
        </p:nvSpPr>
        <p:spPr>
          <a:xfrm>
            <a:off x="6350991" y="1877604"/>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7244611" y="1877594"/>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535708" y="2088457"/>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808" name="Shape 808"/>
          <p:cNvSpPr/>
          <p:nvPr/>
        </p:nvSpPr>
        <p:spPr>
          <a:xfrm>
            <a:off x="7689846" y="2385854"/>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ctrTitle"/>
          </p:nvPr>
        </p:nvSpPr>
        <p:spPr>
          <a:xfrm>
            <a:off x="829340" y="149220"/>
            <a:ext cx="2155541" cy="1159799"/>
          </a:xfrm>
          <a:prstGeom prst="rect">
            <a:avLst/>
          </a:prstGeom>
        </p:spPr>
        <p:txBody>
          <a:bodyPr lIns="91425" tIns="91425" rIns="91425" bIns="91425" anchor="b" anchorCtr="0">
            <a:noAutofit/>
          </a:bodyPr>
          <a:lstStyle/>
          <a:p>
            <a:pPr lvl="0" algn="ctr" rtl="0">
              <a:spcBef>
                <a:spcPts val="0"/>
              </a:spcBef>
              <a:buNone/>
            </a:pPr>
            <a:r>
              <a:rPr lang="en" smtClean="0"/>
              <a:t>Nội Dung</a:t>
            </a:r>
            <a:endParaRPr lang="en"/>
          </a:p>
        </p:txBody>
      </p:sp>
      <p:sp>
        <p:nvSpPr>
          <p:cNvPr id="538" name="Shape 538"/>
          <p:cNvSpPr txBox="1">
            <a:spLocks noGrp="1"/>
          </p:cNvSpPr>
          <p:nvPr>
            <p:ph type="subTitle" idx="1"/>
          </p:nvPr>
        </p:nvSpPr>
        <p:spPr>
          <a:xfrm>
            <a:off x="829340" y="1436914"/>
            <a:ext cx="5301599" cy="2686449"/>
          </a:xfrm>
          <a:prstGeom prst="rect">
            <a:avLst/>
          </a:prstGeom>
        </p:spPr>
        <p:txBody>
          <a:bodyPr lIns="91425" tIns="91425" rIns="91425" bIns="91425" anchor="t" anchorCtr="0">
            <a:noAutofit/>
          </a:bodyPr>
          <a:lstStyle/>
          <a:p>
            <a:pPr marL="742950" indent="-742950" algn="l">
              <a:buFont typeface="+mj-lt"/>
              <a:buAutoNum type="arabicPeriod"/>
            </a:pPr>
            <a:r>
              <a:rPr lang="en-US">
                <a:latin typeface="Cambria" panose="02040503050406030204" pitchFamily="18" charset="0"/>
                <a:ea typeface="Cambria" panose="02040503050406030204" pitchFamily="18" charset="0"/>
              </a:rPr>
              <a:t>Kỹ thuật nén dữ liệu?</a:t>
            </a:r>
          </a:p>
          <a:p>
            <a:pPr marL="742950" indent="-742950" algn="l">
              <a:buFont typeface="+mj-lt"/>
              <a:buAutoNum type="arabicPeriod"/>
            </a:pPr>
            <a:r>
              <a:rPr lang="en-US">
                <a:latin typeface="Cambria" panose="02040503050406030204" pitchFamily="18" charset="0"/>
                <a:ea typeface="Cambria" panose="02040503050406030204" pitchFamily="18" charset="0"/>
              </a:rPr>
              <a:t>Thuật toán LZW là gì?</a:t>
            </a:r>
          </a:p>
          <a:p>
            <a:pPr marL="742950" indent="-742950" algn="l">
              <a:buFont typeface="+mj-lt"/>
              <a:buAutoNum type="arabicPeriod"/>
            </a:pPr>
            <a:r>
              <a:rPr lang="en-US">
                <a:latin typeface="Cambria" panose="02040503050406030204" pitchFamily="18" charset="0"/>
                <a:ea typeface="Cambria" panose="02040503050406030204" pitchFamily="18" charset="0"/>
              </a:rPr>
              <a:t>LZW hoạt động như thế nào?</a:t>
            </a:r>
          </a:p>
          <a:p>
            <a:pPr marL="742950" indent="-742950" algn="l">
              <a:buFont typeface="+mj-lt"/>
              <a:buAutoNum type="arabicPeriod"/>
            </a:pPr>
            <a:r>
              <a:rPr lang="en-US">
                <a:latin typeface="Cambria" panose="02040503050406030204" pitchFamily="18" charset="0"/>
                <a:ea typeface="Cambria" panose="02040503050406030204" pitchFamily="18" charset="0"/>
              </a:rPr>
              <a:t>Tổng kết</a:t>
            </a:r>
          </a:p>
          <a:p>
            <a:pPr marL="742950" indent="-742950" algn="l">
              <a:buFont typeface="+mj-lt"/>
              <a:buAutoNum type="arabicPeriod"/>
            </a:pPr>
            <a:r>
              <a:rPr lang="en-US">
                <a:latin typeface="Cambria" panose="02040503050406030204" pitchFamily="18" charset="0"/>
                <a:ea typeface="Cambria" panose="02040503050406030204" pitchFamily="18" charset="0"/>
              </a:rPr>
              <a:t>Tài liệu tham khảo</a:t>
            </a:r>
          </a:p>
          <a:p>
            <a:pPr lvl="0" algn="l" rtl="0">
              <a:spcBef>
                <a:spcPts val="0"/>
              </a:spcBef>
              <a:buNone/>
            </a:pPr>
            <a:endParaRPr lang="en">
              <a:latin typeface="Cambria" panose="02040503050406030204" pitchFamily="18" charset="0"/>
              <a:ea typeface="Cambria" panose="02040503050406030204" pitchFamily="18" charset="0"/>
            </a:endParaRPr>
          </a:p>
        </p:txBody>
      </p:sp>
      <p:sp>
        <p:nvSpPr>
          <p:cNvPr id="4" name="Shape 762"/>
          <p:cNvSpPr/>
          <p:nvPr/>
        </p:nvSpPr>
        <p:spPr>
          <a:xfrm>
            <a:off x="6485554" y="1592392"/>
            <a:ext cx="1530915" cy="1632071"/>
          </a:xfrm>
          <a:custGeom>
            <a:avLst/>
            <a:gdLst/>
            <a:ahLst/>
            <a:cxnLst/>
            <a:rect l="0" t="0" r="0" b="0"/>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64"/>
          <p:cNvSpPr/>
          <p:nvPr/>
        </p:nvSpPr>
        <p:spPr>
          <a:xfrm rot="1190946">
            <a:off x="7777049" y="508764"/>
            <a:ext cx="734434" cy="77523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1254762" y="907524"/>
            <a:ext cx="6255904" cy="3121336"/>
          </a:xfrm>
          <a:prstGeom prst="rect">
            <a:avLst/>
          </a:prstGeom>
        </p:spPr>
        <p:txBody>
          <a:bodyPr lIns="91425" tIns="91425" rIns="91425" bIns="91425" anchor="ctr" anchorCtr="0">
            <a:noAutofit/>
          </a:bodyPr>
          <a:lstStyle/>
          <a:p>
            <a:pPr marL="457200" lvl="0" indent="-457200" algn="l">
              <a:spcBef>
                <a:spcPts val="0"/>
              </a:spcBef>
              <a:buAutoNum type="arabicPeriod"/>
            </a:pPr>
            <a:r>
              <a:rPr lang="en" smtClean="0">
                <a:latin typeface="Cambria" panose="02040503050406030204" pitchFamily="18" charset="0"/>
                <a:ea typeface="Cambria" panose="02040503050406030204" pitchFamily="18" charset="0"/>
              </a:rPr>
              <a:t>Kỹ thuật nén dữ liệu.</a:t>
            </a:r>
          </a:p>
          <a:p>
            <a:pPr lvl="0" algn="l">
              <a:spcBef>
                <a:spcPts val="0"/>
              </a:spcBef>
              <a:buNone/>
            </a:pPr>
            <a:r>
              <a:rPr lang="en" b="0" smtClean="0">
                <a:latin typeface="Cambria" panose="02040503050406030204" pitchFamily="18" charset="0"/>
                <a:ea typeface="Cambria" panose="02040503050406030204" pitchFamily="18" charset="0"/>
              </a:rPr>
              <a:t>Khái Niệm : Nén dữ liệu ĐPT là việc chuyển    định dạng thông tin mà sử dụng ít bit hơn cách thể hiện gốc.</a:t>
            </a:r>
          </a:p>
          <a:p>
            <a:pPr lvl="0" algn="l">
              <a:spcBef>
                <a:spcPts val="0"/>
              </a:spcBef>
              <a:buNone/>
            </a:pPr>
            <a:r>
              <a:rPr lang="en" b="0" smtClean="0">
                <a:latin typeface="Cambria" panose="02040503050406030204" pitchFamily="18" charset="0"/>
                <a:ea typeface="Cambria" panose="02040503050406030204" pitchFamily="18" charset="0"/>
              </a:rPr>
              <a:t>Có 2 loại kỹ thuật nén : </a:t>
            </a:r>
          </a:p>
          <a:p>
            <a:pPr lvl="0" algn="l">
              <a:spcBef>
                <a:spcPts val="0"/>
              </a:spcBef>
              <a:buNone/>
            </a:pPr>
            <a:r>
              <a:rPr lang="en" b="0" smtClean="0">
                <a:latin typeface="Cambria" panose="02040503050406030204" pitchFamily="18" charset="0"/>
                <a:ea typeface="Cambria" panose="02040503050406030204" pitchFamily="18" charset="0"/>
              </a:rPr>
              <a:t>	- Lossy  : Nén mất thông tin</a:t>
            </a:r>
          </a:p>
          <a:p>
            <a:pPr lvl="0" algn="l">
              <a:spcBef>
                <a:spcPts val="0"/>
              </a:spcBef>
              <a:buNone/>
            </a:pPr>
            <a:r>
              <a:rPr lang="en" b="0" smtClean="0">
                <a:latin typeface="Cambria" panose="02040503050406030204" pitchFamily="18" charset="0"/>
                <a:ea typeface="Cambria" panose="02040503050406030204" pitchFamily="18" charset="0"/>
              </a:rPr>
              <a:t>	- Lossless : Nén không mất thông tin.</a:t>
            </a:r>
            <a:endParaRPr lang="en" b="0">
              <a:latin typeface="Cambria" panose="02040503050406030204" pitchFamily="18" charset="0"/>
              <a:ea typeface="Cambria" panose="02040503050406030204" pitchFamily="18" charset="0"/>
            </a:endParaRPr>
          </a:p>
        </p:txBody>
      </p:sp>
      <p:sp>
        <p:nvSpPr>
          <p:cNvPr id="5" name="Shape 747"/>
          <p:cNvSpPr/>
          <p:nvPr/>
        </p:nvSpPr>
        <p:spPr>
          <a:xfrm>
            <a:off x="6998943" y="317719"/>
            <a:ext cx="371263" cy="533333"/>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Shape 736"/>
          <p:cNvSpPr/>
          <p:nvPr/>
        </p:nvSpPr>
        <p:spPr>
          <a:xfrm>
            <a:off x="6352674" y="618765"/>
            <a:ext cx="592107" cy="754804"/>
          </a:xfrm>
          <a:custGeom>
            <a:avLst/>
            <a:gdLst/>
            <a:ahLst/>
            <a:cxnLst/>
            <a:rect l="0" t="0" r="0" b="0"/>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r>
              <a:rPr lang="en" sz="2400" smtClean="0">
                <a:latin typeface="Cambria" panose="02040503050406030204" pitchFamily="18" charset="0"/>
                <a:ea typeface="Cambria" panose="02040503050406030204" pitchFamily="18" charset="0"/>
              </a:rPr>
              <a:t>2. Thuật toán </a:t>
            </a:r>
            <a:r>
              <a:rPr lang="en-GB" sz="2400" b="0" smtClean="0">
                <a:latin typeface="Cambria" panose="02040503050406030204" pitchFamily="18" charset="0"/>
                <a:ea typeface="Cambria" panose="02040503050406030204" pitchFamily="18" charset="0"/>
              </a:rPr>
              <a:t>Lempel–Ziv–Welch ( LZW)</a:t>
            </a:r>
            <a:endParaRPr lang="en" sz="2400">
              <a:latin typeface="Cambria" panose="02040503050406030204" pitchFamily="18" charset="0"/>
              <a:ea typeface="Cambria" panose="02040503050406030204" pitchFamily="18" charset="0"/>
            </a:endParaRPr>
          </a:p>
        </p:txBody>
      </p:sp>
      <p:sp>
        <p:nvSpPr>
          <p:cNvPr id="549" name="Shape 549"/>
          <p:cNvSpPr txBox="1">
            <a:spLocks noGrp="1"/>
          </p:cNvSpPr>
          <p:nvPr>
            <p:ph type="body" idx="1"/>
          </p:nvPr>
        </p:nvSpPr>
        <p:spPr>
          <a:xfrm>
            <a:off x="747925" y="1302836"/>
            <a:ext cx="6140399" cy="2043265"/>
          </a:xfrm>
          <a:prstGeom prst="rect">
            <a:avLst/>
          </a:prstGeom>
        </p:spPr>
        <p:txBody>
          <a:bodyPr lIns="91425" tIns="91425" rIns="91425" bIns="91425" anchor="t" anchorCtr="0">
            <a:noAutofit/>
          </a:bodyPr>
          <a:lstStyle/>
          <a:p>
            <a:pPr marL="457200" lvl="0" indent="-228600" rtl="0">
              <a:spcBef>
                <a:spcPts val="0"/>
              </a:spcBef>
            </a:pPr>
            <a:r>
              <a:rPr lang="en" smtClean="0">
                <a:latin typeface="Cambria" panose="02040503050406030204" pitchFamily="18" charset="0"/>
                <a:ea typeface="Cambria" panose="02040503050406030204" pitchFamily="18" charset="0"/>
              </a:rPr>
              <a:t>LZW là 1 phương pháp nén dữ liệu ĐPT.</a:t>
            </a:r>
            <a:endParaRPr lang="en">
              <a:latin typeface="Cambria" panose="02040503050406030204" pitchFamily="18" charset="0"/>
              <a:ea typeface="Cambria" panose="02040503050406030204" pitchFamily="18" charset="0"/>
            </a:endParaRPr>
          </a:p>
          <a:p>
            <a:pPr marL="457200" lvl="0" indent="-228600" rtl="0">
              <a:spcBef>
                <a:spcPts val="0"/>
              </a:spcBef>
            </a:pPr>
            <a:r>
              <a:rPr lang="en" smtClean="0">
                <a:latin typeface="Cambria" panose="02040503050406030204" pitchFamily="18" charset="0"/>
                <a:ea typeface="Cambria" panose="02040503050406030204" pitchFamily="18" charset="0"/>
              </a:rPr>
              <a:t>LZW là kỹ thuật nén Lossless.</a:t>
            </a:r>
          </a:p>
          <a:p>
            <a:pPr marL="457200" lvl="0" indent="-228600" rtl="0">
              <a:spcBef>
                <a:spcPts val="0"/>
              </a:spcBef>
            </a:pPr>
            <a:r>
              <a:rPr lang="en" smtClean="0">
                <a:latin typeface="Cambria" panose="02040503050406030204" pitchFamily="18" charset="0"/>
                <a:ea typeface="Cambria" panose="02040503050406030204" pitchFamily="18" charset="0"/>
              </a:rPr>
              <a:t>Sử dụng nén tệp tin : .txt , .docx, … </a:t>
            </a:r>
            <a:endParaRPr lang="en">
              <a:latin typeface="Cambria" panose="02040503050406030204" pitchFamily="18" charset="0"/>
              <a:ea typeface="Cambria" panose="02040503050406030204" pitchFamily="18" charset="0"/>
            </a:endParaRPr>
          </a:p>
          <a:p>
            <a:pPr marL="457200" lvl="0" indent="-228600" rtl="0">
              <a:spcBef>
                <a:spcPts val="0"/>
              </a:spcBef>
            </a:pPr>
            <a:r>
              <a:rPr lang="en" smtClean="0">
                <a:latin typeface="Cambria" panose="02040503050406030204" pitchFamily="18" charset="0"/>
                <a:ea typeface="Cambria" panose="02040503050406030204" pitchFamily="18" charset="0"/>
              </a:rPr>
              <a:t>Thường sử dụng để nén GIF và tùy chọn trong PDF và TIFF.</a:t>
            </a:r>
            <a:endParaRPr lang="en">
              <a:latin typeface="Cambria" panose="02040503050406030204" pitchFamily="18" charset="0"/>
              <a:ea typeface="Cambria" panose="02040503050406030204" pitchFamily="18" charset="0"/>
            </a:endParaRPr>
          </a:p>
          <a:p>
            <a:pPr lvl="0" rtl="0">
              <a:spcBef>
                <a:spcPts val="0"/>
              </a:spcBef>
              <a:buNone/>
            </a:pPr>
            <a:endParaRPr>
              <a:latin typeface="Cambria" panose="02040503050406030204" pitchFamily="18" charset="0"/>
              <a:ea typeface="Cambria" panose="02040503050406030204" pitchFamily="18" charset="0"/>
            </a:endParaRPr>
          </a:p>
          <a:p>
            <a:pPr lvl="0">
              <a:spcBef>
                <a:spcPts val="0"/>
              </a:spcBef>
              <a:buNone/>
            </a:pPr>
            <a:r>
              <a:rPr lang="en" smtClean="0">
                <a:latin typeface="Cambria" panose="02040503050406030204" pitchFamily="18" charset="0"/>
                <a:ea typeface="Cambria" panose="02040503050406030204" pitchFamily="18" charset="0"/>
              </a:rPr>
              <a:t> </a:t>
            </a:r>
            <a:endParaRPr lang="en">
              <a:latin typeface="Cambria" panose="02040503050406030204" pitchFamily="18" charset="0"/>
              <a:ea typeface="Cambria" panose="02040503050406030204" pitchFamily="18" charset="0"/>
            </a:endParaRPr>
          </a:p>
        </p:txBody>
      </p:sp>
      <p:sp>
        <p:nvSpPr>
          <p:cNvPr id="4" name="Shape 725"/>
          <p:cNvSpPr/>
          <p:nvPr/>
        </p:nvSpPr>
        <p:spPr>
          <a:xfrm>
            <a:off x="2828656" y="3640810"/>
            <a:ext cx="911441" cy="1068694"/>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47"/>
          <p:cNvSpPr/>
          <p:nvPr/>
        </p:nvSpPr>
        <p:spPr>
          <a:xfrm>
            <a:off x="3968930" y="3488656"/>
            <a:ext cx="493068" cy="686501"/>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2941" y="76196"/>
            <a:ext cx="3450772" cy="661307"/>
          </a:xfrm>
        </p:spPr>
        <p:txBody>
          <a:bodyPr/>
          <a:lstStyle/>
          <a:p>
            <a:r>
              <a:rPr lang="en-GB" sz="2400" smtClean="0">
                <a:latin typeface="Cambria" panose="02040503050406030204" pitchFamily="18" charset="0"/>
                <a:ea typeface="Cambria" panose="02040503050406030204" pitchFamily="18" charset="0"/>
              </a:rPr>
              <a:t>Nguyên tắc hoạt động</a:t>
            </a:r>
            <a:endParaRPr lang="en-GB" sz="2400">
              <a:latin typeface="Cambria" panose="02040503050406030204" pitchFamily="18" charset="0"/>
              <a:ea typeface="Cambria" panose="02040503050406030204" pitchFamily="18" charset="0"/>
            </a:endParaRPr>
          </a:p>
        </p:txBody>
      </p:sp>
      <p:sp>
        <p:nvSpPr>
          <p:cNvPr id="4" name="TextBox 3"/>
          <p:cNvSpPr txBox="1"/>
          <p:nvPr/>
        </p:nvSpPr>
        <p:spPr>
          <a:xfrm>
            <a:off x="751683" y="1392225"/>
            <a:ext cx="1870625" cy="2308324"/>
          </a:xfrm>
          <a:prstGeom prst="rect">
            <a:avLst/>
          </a:prstGeom>
          <a:noFill/>
        </p:spPr>
        <p:txBody>
          <a:bodyPr wrap="square" rtlCol="0">
            <a:spAutoFit/>
          </a:bodyPr>
          <a:lstStyle/>
          <a:p>
            <a:pPr algn="just"/>
            <a:r>
              <a:rPr lang="en-GB" sz="1800" smtClean="0">
                <a:latin typeface="Cambria" panose="02040503050406030204" pitchFamily="18" charset="0"/>
                <a:ea typeface="Cambria" panose="02040503050406030204" pitchFamily="18" charset="0"/>
              </a:rPr>
              <a:t>1. Nén LZW hoạt động bằng cách đọc một chuỗi các ký hiệu,nhóm các ký hiệu thành chuỗi và chuyển đổi chuỗi thành mã. </a:t>
            </a:r>
            <a:endParaRPr lang="en-GB" sz="1800">
              <a:latin typeface="Cambria" panose="02040503050406030204" pitchFamily="18" charset="0"/>
              <a:ea typeface="Cambria" panose="02040503050406030204" pitchFamily="18" charset="0"/>
            </a:endParaRPr>
          </a:p>
        </p:txBody>
      </p:sp>
      <p:sp>
        <p:nvSpPr>
          <p:cNvPr id="5" name="TextBox 4"/>
          <p:cNvSpPr txBox="1"/>
          <p:nvPr/>
        </p:nvSpPr>
        <p:spPr>
          <a:xfrm>
            <a:off x="2999298" y="1381335"/>
            <a:ext cx="1297132" cy="1754326"/>
          </a:xfrm>
          <a:prstGeom prst="rect">
            <a:avLst/>
          </a:prstGeom>
          <a:noFill/>
        </p:spPr>
        <p:txBody>
          <a:bodyPr wrap="square" rtlCol="0">
            <a:spAutoFit/>
          </a:bodyPr>
          <a:lstStyle/>
          <a:p>
            <a:pPr algn="just"/>
            <a:r>
              <a:rPr lang="en-GB" sz="1800" smtClean="0">
                <a:latin typeface="Cambria" panose="02040503050406030204" pitchFamily="18" charset="0"/>
                <a:ea typeface="Cambria" panose="02040503050406030204" pitchFamily="18" charset="0"/>
              </a:rPr>
              <a:t>2. Một xâu ký tự là một tập hợp từ hai ký tự trở lên. </a:t>
            </a:r>
            <a:endParaRPr lang="en-GB" sz="1800">
              <a:latin typeface="Cambria" panose="02040503050406030204" pitchFamily="18" charset="0"/>
              <a:ea typeface="Cambria" panose="02040503050406030204" pitchFamily="18" charset="0"/>
            </a:endParaRPr>
          </a:p>
        </p:txBody>
      </p:sp>
      <p:sp>
        <p:nvSpPr>
          <p:cNvPr id="6" name="TextBox 5"/>
          <p:cNvSpPr txBox="1"/>
          <p:nvPr/>
        </p:nvSpPr>
        <p:spPr>
          <a:xfrm>
            <a:off x="4702629" y="1370452"/>
            <a:ext cx="1815049" cy="1477328"/>
          </a:xfrm>
          <a:prstGeom prst="rect">
            <a:avLst/>
          </a:prstGeom>
          <a:noFill/>
        </p:spPr>
        <p:txBody>
          <a:bodyPr wrap="square" rtlCol="0">
            <a:spAutoFit/>
          </a:bodyPr>
          <a:lstStyle/>
          <a:p>
            <a:pPr algn="just"/>
            <a:r>
              <a:rPr lang="en-GB" sz="1800" smtClean="0">
                <a:latin typeface="Cambria" panose="02040503050406030204" pitchFamily="18" charset="0"/>
                <a:ea typeface="Cambria" panose="02040503050406030204" pitchFamily="18" charset="0"/>
              </a:rPr>
              <a:t>3. Nhớ tất cả các xâu ký tự đã gặp và gán cho nó một dấu  hiệu (token) riêng.</a:t>
            </a:r>
            <a:endParaRPr lang="en-GB" sz="1800">
              <a:latin typeface="Cambria" panose="02040503050406030204" pitchFamily="18" charset="0"/>
              <a:ea typeface="Cambria" panose="02040503050406030204" pitchFamily="18" charset="0"/>
            </a:endParaRPr>
          </a:p>
        </p:txBody>
      </p:sp>
      <p:sp>
        <p:nvSpPr>
          <p:cNvPr id="7" name="TextBox 6"/>
          <p:cNvSpPr txBox="1"/>
          <p:nvPr/>
        </p:nvSpPr>
        <p:spPr>
          <a:xfrm>
            <a:off x="6923877" y="1359569"/>
            <a:ext cx="1652911" cy="2031325"/>
          </a:xfrm>
          <a:prstGeom prst="rect">
            <a:avLst/>
          </a:prstGeom>
          <a:noFill/>
        </p:spPr>
        <p:txBody>
          <a:bodyPr wrap="square" rtlCol="0">
            <a:spAutoFit/>
          </a:bodyPr>
          <a:lstStyle/>
          <a:p>
            <a:pPr algn="just"/>
            <a:r>
              <a:rPr lang="en-GB" sz="1800" smtClean="0">
                <a:latin typeface="Cambria" panose="02040503050406030204" pitchFamily="18" charset="0"/>
                <a:ea typeface="Cambria" panose="02040503050406030204" pitchFamily="18" charset="0"/>
              </a:rPr>
              <a:t>4. Nếu lần sau gặp lại xâu ký tự đó, xâu ký tự sẽ được thay thế bằng dấu hiệu đã được mã hóa.</a:t>
            </a:r>
          </a:p>
        </p:txBody>
      </p:sp>
      <p:sp>
        <p:nvSpPr>
          <p:cNvPr id="8" name="Shape 725"/>
          <p:cNvSpPr/>
          <p:nvPr/>
        </p:nvSpPr>
        <p:spPr>
          <a:xfrm>
            <a:off x="2828656" y="3640810"/>
            <a:ext cx="911441" cy="1068694"/>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9" name="Shape 747"/>
          <p:cNvSpPr/>
          <p:nvPr/>
        </p:nvSpPr>
        <p:spPr>
          <a:xfrm>
            <a:off x="3968930" y="3488656"/>
            <a:ext cx="493068" cy="686501"/>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61917263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84936"/>
            <a:ext cx="8229600" cy="519599"/>
          </a:xfrm>
        </p:spPr>
        <p:txBody>
          <a:bodyPr/>
          <a:lstStyle/>
          <a:p>
            <a:r>
              <a:rPr lang="en-GB" sz="2800" smtClean="0">
                <a:latin typeface="Cambria" panose="02040503050406030204" pitchFamily="18" charset="0"/>
                <a:ea typeface="Cambria" panose="02040503050406030204" pitchFamily="18" charset="0"/>
              </a:rPr>
              <a:t>Quy Tắc Thực Hiện</a:t>
            </a:r>
            <a:endParaRPr lang="en-GB" sz="2800">
              <a:latin typeface="Cambria" panose="02040503050406030204" pitchFamily="18" charset="0"/>
              <a:ea typeface="Cambria" panose="02040503050406030204" pitchFamily="18" charset="0"/>
            </a:endParaRPr>
          </a:p>
        </p:txBody>
      </p:sp>
      <p:sp>
        <p:nvSpPr>
          <p:cNvPr id="3" name="TextBox 2"/>
          <p:cNvSpPr txBox="1"/>
          <p:nvPr/>
        </p:nvSpPr>
        <p:spPr>
          <a:xfrm>
            <a:off x="496736" y="1108621"/>
            <a:ext cx="1627698" cy="1631216"/>
          </a:xfrm>
          <a:prstGeom prst="rect">
            <a:avLst/>
          </a:prstGeom>
          <a:noFill/>
        </p:spPr>
        <p:txBody>
          <a:bodyPr wrap="square" rtlCol="0">
            <a:spAutoFit/>
          </a:bodyPr>
          <a:lstStyle/>
          <a:p>
            <a:pPr algn="just"/>
            <a:r>
              <a:rPr lang="en-GB" sz="2000" smtClean="0">
                <a:latin typeface="Cambria" panose="02040503050406030204" pitchFamily="18" charset="0"/>
                <a:ea typeface="Cambria" panose="02040503050406030204" pitchFamily="18" charset="0"/>
              </a:rPr>
              <a:t>1. 256 dấu hiệu đầu tiên</a:t>
            </a:r>
          </a:p>
          <a:p>
            <a:pPr algn="just"/>
            <a:r>
              <a:rPr lang="en-GB" sz="2000" smtClean="0">
                <a:latin typeface="Cambria" panose="02040503050406030204" pitchFamily="18" charset="0"/>
                <a:ea typeface="Cambria" panose="02040503050406030204" pitchFamily="18" charset="0"/>
              </a:rPr>
              <a:t>được dành cho các ký tự đơn.</a:t>
            </a:r>
            <a:endParaRPr lang="en-GB" sz="2000">
              <a:latin typeface="Cambria" panose="02040503050406030204" pitchFamily="18" charset="0"/>
              <a:ea typeface="Cambria" panose="02040503050406030204" pitchFamily="18" charset="0"/>
            </a:endParaRPr>
          </a:p>
        </p:txBody>
      </p:sp>
      <p:sp>
        <p:nvSpPr>
          <p:cNvPr id="4" name="TextBox 3"/>
          <p:cNvSpPr txBox="1"/>
          <p:nvPr/>
        </p:nvSpPr>
        <p:spPr>
          <a:xfrm>
            <a:off x="2382830" y="1124088"/>
            <a:ext cx="1812184" cy="1631216"/>
          </a:xfrm>
          <a:prstGeom prst="rect">
            <a:avLst/>
          </a:prstGeom>
          <a:noFill/>
        </p:spPr>
        <p:txBody>
          <a:bodyPr wrap="square" rtlCol="0">
            <a:spAutoFit/>
          </a:bodyPr>
          <a:lstStyle/>
          <a:p>
            <a:pPr algn="just"/>
            <a:r>
              <a:rPr lang="en-GB" sz="2000" smtClean="0">
                <a:latin typeface="Cambria" panose="02040503050406030204" pitchFamily="18" charset="0"/>
                <a:ea typeface="Cambria" panose="02040503050406030204" pitchFamily="18" charset="0"/>
              </a:rPr>
              <a:t>2. So sánh chuỗi mới tìm được với các chuỗi có trong “từ điển”.</a:t>
            </a:r>
            <a:endParaRPr lang="en-GB" sz="2000">
              <a:latin typeface="Cambria" panose="02040503050406030204" pitchFamily="18" charset="0"/>
              <a:ea typeface="Cambria" panose="02040503050406030204" pitchFamily="18" charset="0"/>
            </a:endParaRPr>
          </a:p>
        </p:txBody>
      </p:sp>
      <p:sp>
        <p:nvSpPr>
          <p:cNvPr id="5" name="TextBox 4"/>
          <p:cNvSpPr txBox="1"/>
          <p:nvPr/>
        </p:nvSpPr>
        <p:spPr>
          <a:xfrm>
            <a:off x="6957691" y="1124088"/>
            <a:ext cx="2069432" cy="2246769"/>
          </a:xfrm>
          <a:prstGeom prst="rect">
            <a:avLst/>
          </a:prstGeom>
          <a:noFill/>
        </p:spPr>
        <p:txBody>
          <a:bodyPr wrap="square" rtlCol="0">
            <a:spAutoFit/>
          </a:bodyPr>
          <a:lstStyle/>
          <a:p>
            <a:pPr algn="just"/>
            <a:r>
              <a:rPr lang="en-GB" sz="2000" smtClean="0">
                <a:latin typeface="Cambria" panose="02040503050406030204" pitchFamily="18" charset="0"/>
                <a:ea typeface="Cambria" panose="02040503050406030204" pitchFamily="18" charset="0"/>
              </a:rPr>
              <a:t>3. Các ký tự đầu sẽ được bổ xung và bộ chứa đến khi chuỗi ký tự trong bộ đệm chứa không có trong “từ điển”.</a:t>
            </a:r>
            <a:endParaRPr lang="en-GB" sz="2000">
              <a:latin typeface="Cambria" panose="02040503050406030204" pitchFamily="18" charset="0"/>
              <a:ea typeface="Cambria" panose="02040503050406030204" pitchFamily="18" charset="0"/>
            </a:endParaRPr>
          </a:p>
        </p:txBody>
      </p:sp>
      <p:sp>
        <p:nvSpPr>
          <p:cNvPr id="6" name="TextBox 5"/>
          <p:cNvSpPr txBox="1"/>
          <p:nvPr/>
        </p:nvSpPr>
        <p:spPr>
          <a:xfrm>
            <a:off x="4332517" y="1103464"/>
            <a:ext cx="2384541" cy="3805420"/>
          </a:xfrm>
          <a:prstGeom prst="rect">
            <a:avLst/>
          </a:prstGeom>
          <a:noFill/>
        </p:spPr>
        <p:txBody>
          <a:bodyPr wrap="square" rtlCol="0">
            <a:spAutoFit/>
          </a:bodyPr>
          <a:lstStyle/>
          <a:p>
            <a:pPr algn="just"/>
            <a:r>
              <a:rPr lang="en-GB" sz="2000" smtClean="0">
                <a:latin typeface="Cambria" panose="02040503050406030204" pitchFamily="18" charset="0"/>
                <a:ea typeface="Cambria" panose="02040503050406030204" pitchFamily="18" charset="0"/>
              </a:rPr>
              <a:t>4. Khi bộ đệm chứa có một chuỗi mà trong “từ điển” không có thì chuỗi đó được thêm vào “từ điển”. Ký tự cuối cùng của chuỗi ký tự trong bộ đệm chứa phải ở lại trong bộ đệm chứa để tiếp tục tạo thành chuỗi mới.</a:t>
            </a:r>
            <a:endParaRPr lang="en-GB" sz="2000">
              <a:latin typeface="Cambria" panose="02040503050406030204" pitchFamily="18" charset="0"/>
              <a:ea typeface="Cambria" panose="02040503050406030204" pitchFamily="18" charset="0"/>
            </a:endParaRPr>
          </a:p>
        </p:txBody>
      </p:sp>
      <p:sp>
        <p:nvSpPr>
          <p:cNvPr id="7" name="Shape 747"/>
          <p:cNvSpPr/>
          <p:nvPr/>
        </p:nvSpPr>
        <p:spPr>
          <a:xfrm>
            <a:off x="3267666" y="3488656"/>
            <a:ext cx="493068" cy="686501"/>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 name="Shape 725"/>
          <p:cNvSpPr/>
          <p:nvPr/>
        </p:nvSpPr>
        <p:spPr>
          <a:xfrm>
            <a:off x="2189264" y="3640810"/>
            <a:ext cx="911441" cy="1068694"/>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0564074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7925" y="256927"/>
            <a:ext cx="6140399" cy="857400"/>
          </a:xfrm>
        </p:spPr>
        <p:txBody>
          <a:bodyPr/>
          <a:lstStyle/>
          <a:p>
            <a:r>
              <a:rPr lang="en-GB" sz="2400" smtClean="0">
                <a:latin typeface="Cambria" panose="02040503050406030204" pitchFamily="18" charset="0"/>
                <a:ea typeface="Cambria" panose="02040503050406030204" pitchFamily="18" charset="0"/>
              </a:rPr>
              <a:t>Thuật toán nén LZW</a:t>
            </a:r>
            <a:endParaRPr lang="en-GB" sz="2400">
              <a:latin typeface="Cambria" panose="02040503050406030204" pitchFamily="18" charset="0"/>
              <a:ea typeface="Cambria" panose="02040503050406030204" pitchFamily="18" charset="0"/>
            </a:endParaRPr>
          </a:p>
        </p:txBody>
      </p:sp>
      <p:sp>
        <p:nvSpPr>
          <p:cNvPr id="5" name="Text Placeholder 4"/>
          <p:cNvSpPr>
            <a:spLocks noGrp="1"/>
          </p:cNvSpPr>
          <p:nvPr>
            <p:ph type="body" idx="1"/>
          </p:nvPr>
        </p:nvSpPr>
        <p:spPr>
          <a:xfrm>
            <a:off x="391884" y="1363154"/>
            <a:ext cx="3604416" cy="3610800"/>
          </a:xfrm>
        </p:spPr>
        <p:txBody>
          <a:bodyPr/>
          <a:lstStyle/>
          <a:p>
            <a:r>
              <a:rPr lang="en-GB" smtClean="0"/>
              <a:t>LZW Encoding</a:t>
            </a:r>
            <a:endParaRPr lang="en-GB"/>
          </a:p>
          <a:p>
            <a:endParaRPr lang="en-GB" smtClean="0"/>
          </a:p>
          <a:p>
            <a:pPr>
              <a:buNone/>
            </a:pPr>
            <a:r>
              <a:rPr lang="en-US" sz="2000" smtClean="0"/>
              <a:t>1. Initialize </a:t>
            </a:r>
            <a:r>
              <a:rPr lang="en-US" sz="2000"/>
              <a:t>table with single          </a:t>
            </a:r>
            <a:r>
              <a:rPr lang="en-US" sz="2000" smtClean="0"/>
              <a:t>  character strings.</a:t>
            </a:r>
          </a:p>
          <a:p>
            <a:pPr>
              <a:buNone/>
            </a:pPr>
            <a:r>
              <a:rPr lang="en-US" sz="2000" smtClean="0"/>
              <a:t>2. </a:t>
            </a:r>
            <a:r>
              <a:rPr lang="en-US" sz="2000"/>
              <a:t>P = first input </a:t>
            </a:r>
            <a:r>
              <a:rPr lang="en-US" sz="2000" smtClean="0"/>
              <a:t>character.</a:t>
            </a:r>
          </a:p>
          <a:p>
            <a:pPr>
              <a:buNone/>
            </a:pPr>
            <a:r>
              <a:rPr lang="en-US" sz="2000" smtClean="0"/>
              <a:t>3. While </a:t>
            </a:r>
            <a:r>
              <a:rPr lang="en-US" sz="2000"/>
              <a:t>not end of input </a:t>
            </a:r>
            <a:r>
              <a:rPr lang="en-US" sz="2000" smtClean="0"/>
              <a:t> stream.</a:t>
            </a:r>
            <a:endParaRPr lang="en-US" sz="2000"/>
          </a:p>
          <a:p>
            <a:pPr>
              <a:buNone/>
            </a:pPr>
            <a:r>
              <a:rPr lang="en-US" sz="2000" smtClean="0"/>
              <a:t>4.     C </a:t>
            </a:r>
            <a:r>
              <a:rPr lang="en-US" sz="2000"/>
              <a:t>= next input </a:t>
            </a:r>
            <a:r>
              <a:rPr lang="en-US" sz="2000" smtClean="0"/>
              <a:t>character</a:t>
            </a:r>
            <a:endParaRPr lang="en-US" sz="2000"/>
          </a:p>
          <a:p>
            <a:pPr marL="457200" lvl="1" indent="-457200">
              <a:buAutoNum type="arabicPeriod" startAt="5"/>
            </a:pPr>
            <a:r>
              <a:rPr lang="en-US" sz="2000" smtClean="0"/>
              <a:t>If </a:t>
            </a:r>
            <a:r>
              <a:rPr lang="en-US" sz="2000"/>
              <a:t>P + C is in </a:t>
            </a:r>
            <a:r>
              <a:rPr lang="en-US" sz="2000" smtClean="0"/>
              <a:t>the string table.</a:t>
            </a:r>
          </a:p>
          <a:p>
            <a:pPr marL="457200" lvl="1" indent="-457200">
              <a:buAutoNum type="arabicPeriod" startAt="5"/>
            </a:pPr>
            <a:r>
              <a:rPr lang="en-US" sz="2000" smtClean="0"/>
              <a:t>         P = P + C</a:t>
            </a:r>
            <a:endParaRPr lang="en-US" sz="2000"/>
          </a:p>
          <a:p>
            <a:pPr>
              <a:buNone/>
            </a:pPr>
            <a:r>
              <a:rPr lang="en-US" sz="2000" smtClean="0"/>
              <a:t> </a:t>
            </a:r>
          </a:p>
          <a:p>
            <a:pPr>
              <a:buNone/>
            </a:pPr>
            <a:endParaRPr lang="en-US" sz="2000"/>
          </a:p>
          <a:p>
            <a:endParaRPr lang="en-GB"/>
          </a:p>
        </p:txBody>
      </p:sp>
      <p:sp>
        <p:nvSpPr>
          <p:cNvPr id="9" name="Text Placeholder 8"/>
          <p:cNvSpPr>
            <a:spLocks noGrp="1"/>
          </p:cNvSpPr>
          <p:nvPr>
            <p:ph type="body" idx="2"/>
          </p:nvPr>
        </p:nvSpPr>
        <p:spPr>
          <a:xfrm>
            <a:off x="4282728" y="1363153"/>
            <a:ext cx="3340022" cy="3610800"/>
          </a:xfrm>
        </p:spPr>
        <p:txBody>
          <a:bodyPr/>
          <a:lstStyle/>
          <a:p>
            <a:pPr>
              <a:buNone/>
            </a:pPr>
            <a:endParaRPr lang="en-GB" dirty="0" smtClean="0"/>
          </a:p>
          <a:p>
            <a:pPr>
              <a:buNone/>
            </a:pPr>
            <a:endParaRPr lang="en-GB" dirty="0"/>
          </a:p>
          <a:p>
            <a:pPr marL="457200" indent="-457200">
              <a:buAutoNum type="arabicPeriod" startAt="7"/>
            </a:pPr>
            <a:r>
              <a:rPr lang="en-GB" dirty="0" smtClean="0"/>
              <a:t>ELSE</a:t>
            </a:r>
          </a:p>
          <a:p>
            <a:pPr marL="457200" indent="-457200">
              <a:buAutoNum type="arabicPeriod" startAt="7"/>
            </a:pPr>
            <a:r>
              <a:rPr lang="en-GB" dirty="0"/>
              <a:t> </a:t>
            </a:r>
            <a:r>
              <a:rPr lang="en-GB" dirty="0" smtClean="0"/>
              <a:t>   Output the code for P</a:t>
            </a:r>
          </a:p>
          <a:p>
            <a:pPr marL="457200" indent="-457200">
              <a:buFont typeface="Dosis"/>
              <a:buAutoNum type="arabicPeriod" startAt="7"/>
            </a:pPr>
            <a:r>
              <a:rPr lang="en-US" sz="2000" dirty="0" smtClean="0"/>
              <a:t>     Add </a:t>
            </a:r>
            <a:r>
              <a:rPr lang="en-US" sz="2000" dirty="0"/>
              <a:t>P + C to the string </a:t>
            </a:r>
            <a:r>
              <a:rPr lang="en-US" sz="2000" dirty="0" smtClean="0"/>
              <a:t>table.</a:t>
            </a:r>
          </a:p>
          <a:p>
            <a:pPr marL="457200" indent="-457200">
              <a:buFont typeface="Dosis"/>
              <a:buAutoNum type="arabicPeriod" startAt="7"/>
            </a:pPr>
            <a:r>
              <a:rPr lang="en-US" sz="2000" dirty="0"/>
              <a:t> </a:t>
            </a:r>
            <a:r>
              <a:rPr lang="en-US" sz="2000" dirty="0" smtClean="0"/>
              <a:t>    P = C.</a:t>
            </a:r>
          </a:p>
          <a:p>
            <a:pPr marL="457200" indent="-457200">
              <a:buFont typeface="Dosis"/>
              <a:buAutoNum type="arabicPeriod" startAt="7"/>
            </a:pPr>
            <a:r>
              <a:rPr lang="en-US" sz="2000" dirty="0"/>
              <a:t> </a:t>
            </a:r>
            <a:r>
              <a:rPr lang="en-US" sz="2000" dirty="0" smtClean="0"/>
              <a:t>End While.</a:t>
            </a:r>
          </a:p>
          <a:p>
            <a:pPr>
              <a:buNone/>
            </a:pPr>
            <a:r>
              <a:rPr lang="en-US" sz="2000" dirty="0" smtClean="0"/>
              <a:t>12. </a:t>
            </a:r>
            <a:r>
              <a:rPr lang="en-US" sz="2000" dirty="0"/>
              <a:t>Output code for P </a:t>
            </a:r>
          </a:p>
          <a:p>
            <a:pPr>
              <a:buNone/>
            </a:pPr>
            <a:endParaRPr lang="en-US" sz="2000" dirty="0"/>
          </a:p>
          <a:p>
            <a:pPr marL="457200" indent="-457200">
              <a:buAutoNum type="arabicPeriod" startAt="7"/>
            </a:pPr>
            <a:endParaRPr lang="en-GB" dirty="0"/>
          </a:p>
        </p:txBody>
      </p:sp>
    </p:spTree>
    <p:extLst>
      <p:ext uri="{BB962C8B-B14F-4D97-AF65-F5344CB8AC3E}">
        <p14:creationId xmlns:p14="http://schemas.microsoft.com/office/powerpoint/2010/main" val="273203729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57200" y="267439"/>
            <a:ext cx="8229600" cy="519599"/>
          </a:xfrm>
        </p:spPr>
        <p:txBody>
          <a:bodyPr/>
          <a:lstStyle/>
          <a:p>
            <a:r>
              <a:rPr lang="en-GB" sz="2000" smtClean="0">
                <a:latin typeface="Cambria" panose="02040503050406030204" pitchFamily="18" charset="0"/>
                <a:ea typeface="Cambria" panose="02040503050406030204" pitchFamily="18" charset="0"/>
              </a:rPr>
              <a:t>MÔ TẢ QUÁ TRÌNH</a:t>
            </a:r>
            <a:endParaRPr lang="en-GB" sz="2000">
              <a:latin typeface="Cambria" panose="02040503050406030204" pitchFamily="18" charset="0"/>
              <a:ea typeface="Cambria" panose="02040503050406030204" pitchFamily="18" charset="0"/>
            </a:endParaRPr>
          </a:p>
        </p:txBody>
      </p:sp>
      <p:sp>
        <p:nvSpPr>
          <p:cNvPr id="9" name="Shape 770"/>
          <p:cNvSpPr/>
          <p:nvPr/>
        </p:nvSpPr>
        <p:spPr>
          <a:xfrm>
            <a:off x="5974500" y="278166"/>
            <a:ext cx="742559" cy="725611"/>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aphicFrame>
        <p:nvGraphicFramePr>
          <p:cNvPr id="2" name="Table 1"/>
          <p:cNvGraphicFramePr>
            <a:graphicFrameLocks noGrp="1"/>
          </p:cNvGraphicFramePr>
          <p:nvPr>
            <p:extLst/>
          </p:nvPr>
        </p:nvGraphicFramePr>
        <p:xfrm>
          <a:off x="802106" y="1402538"/>
          <a:ext cx="3577388" cy="3272592"/>
        </p:xfrm>
        <a:graphic>
          <a:graphicData uri="http://schemas.openxmlformats.org/drawingml/2006/table">
            <a:tbl>
              <a:tblPr firstRow="1" bandRow="1">
                <a:tableStyleId>{BE05E0FE-D782-4A1A-986F-B7B9CD512967}</a:tableStyleId>
              </a:tblPr>
              <a:tblGrid>
                <a:gridCol w="847939">
                  <a:extLst>
                    <a:ext uri="{9D8B030D-6E8A-4147-A177-3AD203B41FA5}">
                      <a16:colId xmlns="" xmlns:a16="http://schemas.microsoft.com/office/drawing/2014/main" val="20000"/>
                    </a:ext>
                  </a:extLst>
                </a:gridCol>
                <a:gridCol w="1258160">
                  <a:extLst>
                    <a:ext uri="{9D8B030D-6E8A-4147-A177-3AD203B41FA5}">
                      <a16:colId xmlns="" xmlns:a16="http://schemas.microsoft.com/office/drawing/2014/main" val="20001"/>
                    </a:ext>
                  </a:extLst>
                </a:gridCol>
                <a:gridCol w="749395">
                  <a:extLst>
                    <a:ext uri="{9D8B030D-6E8A-4147-A177-3AD203B41FA5}">
                      <a16:colId xmlns="" xmlns:a16="http://schemas.microsoft.com/office/drawing/2014/main" val="20002"/>
                    </a:ext>
                  </a:extLst>
                </a:gridCol>
                <a:gridCol w="721894">
                  <a:extLst>
                    <a:ext uri="{9D8B030D-6E8A-4147-A177-3AD203B41FA5}">
                      <a16:colId xmlns="" xmlns:a16="http://schemas.microsoft.com/office/drawing/2014/main" val="20003"/>
                    </a:ext>
                  </a:extLst>
                </a:gridCol>
              </a:tblGrid>
              <a:tr h="545432">
                <a:tc>
                  <a:txBody>
                    <a:bodyPr/>
                    <a:lstStyle/>
                    <a:p>
                      <a:pPr algn="ctr"/>
                      <a:r>
                        <a:rPr lang="en-GB" smtClean="0"/>
                        <a:t>Encoder</a:t>
                      </a:r>
                      <a:endParaRPr lang="en-GB"/>
                    </a:p>
                  </a:txBody>
                  <a:tcPr/>
                </a:tc>
                <a:tc>
                  <a:txBody>
                    <a:bodyPr/>
                    <a:lstStyle/>
                    <a:p>
                      <a:pPr algn="ctr"/>
                      <a:r>
                        <a:rPr lang="en-GB" smtClean="0"/>
                        <a:t>Output</a:t>
                      </a:r>
                      <a:endParaRPr lang="en-GB"/>
                    </a:p>
                  </a:txBody>
                  <a:tcPr/>
                </a:tc>
                <a:tc>
                  <a:txBody>
                    <a:bodyPr/>
                    <a:lstStyle/>
                    <a:p>
                      <a:pPr algn="ctr"/>
                      <a:r>
                        <a:rPr lang="en-GB" smtClean="0"/>
                        <a:t>String</a:t>
                      </a:r>
                      <a:endParaRPr lang="en-GB"/>
                    </a:p>
                  </a:txBody>
                  <a:tcPr/>
                </a:tc>
                <a:tc>
                  <a:txBody>
                    <a:bodyPr/>
                    <a:lstStyle/>
                    <a:p>
                      <a:pPr algn="ctr"/>
                      <a:r>
                        <a:rPr lang="en-GB" smtClean="0"/>
                        <a:t>Table</a:t>
                      </a:r>
                      <a:endParaRPr lang="en-GB"/>
                    </a:p>
                  </a:txBody>
                  <a:tcPr/>
                </a:tc>
                <a:extLst>
                  <a:ext uri="{0D108BD9-81ED-4DB2-BD59-A6C34878D82A}">
                    <a16:rowId xmlns="" xmlns:a16="http://schemas.microsoft.com/office/drawing/2014/main" val="10000"/>
                  </a:ext>
                </a:extLst>
              </a:tr>
              <a:tr h="545432">
                <a:tc>
                  <a:txBody>
                    <a:bodyPr/>
                    <a:lstStyle/>
                    <a:p>
                      <a:pPr algn="ctr"/>
                      <a:r>
                        <a:rPr lang="en-GB" smtClean="0"/>
                        <a:t>Output Code</a:t>
                      </a:r>
                      <a:endParaRPr lang="en-GB"/>
                    </a:p>
                  </a:txBody>
                  <a:tcPr/>
                </a:tc>
                <a:tc>
                  <a:txBody>
                    <a:bodyPr/>
                    <a:lstStyle/>
                    <a:p>
                      <a:pPr algn="ctr"/>
                      <a:r>
                        <a:rPr lang="en-GB" smtClean="0"/>
                        <a:t>Representing</a:t>
                      </a:r>
                      <a:endParaRPr lang="en-GB"/>
                    </a:p>
                  </a:txBody>
                  <a:tcPr/>
                </a:tc>
                <a:tc>
                  <a:txBody>
                    <a:bodyPr/>
                    <a:lstStyle/>
                    <a:p>
                      <a:pPr algn="ctr"/>
                      <a:r>
                        <a:rPr lang="en-GB" smtClean="0"/>
                        <a:t>Code</a:t>
                      </a:r>
                    </a:p>
                    <a:p>
                      <a:pPr algn="ctr"/>
                      <a:r>
                        <a:rPr lang="en-GB" smtClean="0"/>
                        <a:t>Word</a:t>
                      </a:r>
                      <a:endParaRPr lang="en-GB"/>
                    </a:p>
                  </a:txBody>
                  <a:tcPr/>
                </a:tc>
                <a:tc>
                  <a:txBody>
                    <a:bodyPr/>
                    <a:lstStyle/>
                    <a:p>
                      <a:pPr algn="ctr"/>
                      <a:r>
                        <a:rPr lang="en-GB" smtClean="0"/>
                        <a:t>String</a:t>
                      </a:r>
                      <a:endParaRPr lang="en-GB"/>
                    </a:p>
                  </a:txBody>
                  <a:tcPr/>
                </a:tc>
                <a:extLst>
                  <a:ext uri="{0D108BD9-81ED-4DB2-BD59-A6C34878D82A}">
                    <a16:rowId xmlns="" xmlns:a16="http://schemas.microsoft.com/office/drawing/2014/main" val="10001"/>
                  </a:ext>
                </a:extLst>
              </a:tr>
              <a:tr h="545432">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2"/>
                  </a:ext>
                </a:extLst>
              </a:tr>
              <a:tr h="545432">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3"/>
                  </a:ext>
                </a:extLst>
              </a:tr>
              <a:tr h="545432">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4"/>
                  </a:ext>
                </a:extLst>
              </a:tr>
              <a:tr h="545432">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5"/>
                  </a:ext>
                </a:extLst>
              </a:tr>
            </a:tbl>
          </a:graphicData>
        </a:graphic>
      </p:graphicFrame>
      <p:sp>
        <p:nvSpPr>
          <p:cNvPr id="4" name="TextBox 3"/>
          <p:cNvSpPr txBox="1"/>
          <p:nvPr/>
        </p:nvSpPr>
        <p:spPr>
          <a:xfrm>
            <a:off x="802106" y="817439"/>
            <a:ext cx="3299301" cy="523220"/>
          </a:xfrm>
          <a:prstGeom prst="rect">
            <a:avLst/>
          </a:prstGeom>
          <a:noFill/>
        </p:spPr>
        <p:txBody>
          <a:bodyPr wrap="none" rtlCol="0">
            <a:spAutoFit/>
          </a:bodyPr>
          <a:lstStyle/>
          <a:p>
            <a:r>
              <a:rPr lang="en-GB" smtClean="0"/>
              <a:t>P = B 	BABAABAAA      P = A</a:t>
            </a:r>
          </a:p>
          <a:p>
            <a:r>
              <a:rPr lang="en-GB" smtClean="0"/>
              <a:t>C = A		         C = empty</a:t>
            </a:r>
            <a:endParaRPr lang="en-GB"/>
          </a:p>
        </p:txBody>
      </p:sp>
      <p:sp>
        <p:nvSpPr>
          <p:cNvPr id="5" name="TextBox 4"/>
          <p:cNvSpPr txBox="1"/>
          <p:nvPr/>
        </p:nvSpPr>
        <p:spPr>
          <a:xfrm>
            <a:off x="2096932" y="2631808"/>
            <a:ext cx="304892" cy="307777"/>
          </a:xfrm>
          <a:prstGeom prst="rect">
            <a:avLst/>
          </a:prstGeom>
          <a:noFill/>
        </p:spPr>
        <p:txBody>
          <a:bodyPr wrap="none" rtlCol="0">
            <a:spAutoFit/>
          </a:bodyPr>
          <a:lstStyle/>
          <a:p>
            <a:r>
              <a:rPr lang="en-GB" smtClean="0"/>
              <a:t>B</a:t>
            </a:r>
            <a:endParaRPr lang="en-GB"/>
          </a:p>
        </p:txBody>
      </p:sp>
      <p:sp>
        <p:nvSpPr>
          <p:cNvPr id="10" name="TextBox 9"/>
          <p:cNvSpPr txBox="1"/>
          <p:nvPr/>
        </p:nvSpPr>
        <p:spPr>
          <a:xfrm>
            <a:off x="1030752" y="2631808"/>
            <a:ext cx="383438" cy="307777"/>
          </a:xfrm>
          <a:prstGeom prst="rect">
            <a:avLst/>
          </a:prstGeom>
          <a:noFill/>
        </p:spPr>
        <p:txBody>
          <a:bodyPr wrap="none" rtlCol="0">
            <a:spAutoFit/>
          </a:bodyPr>
          <a:lstStyle/>
          <a:p>
            <a:r>
              <a:rPr lang="en-GB" smtClean="0"/>
              <a:t>66</a:t>
            </a:r>
            <a:endParaRPr lang="en-GB"/>
          </a:p>
        </p:txBody>
      </p:sp>
      <p:sp>
        <p:nvSpPr>
          <p:cNvPr id="11" name="TextBox 10"/>
          <p:cNvSpPr txBox="1"/>
          <p:nvPr/>
        </p:nvSpPr>
        <p:spPr>
          <a:xfrm>
            <a:off x="3805775" y="2633197"/>
            <a:ext cx="425116" cy="307777"/>
          </a:xfrm>
          <a:prstGeom prst="rect">
            <a:avLst/>
          </a:prstGeom>
          <a:noFill/>
        </p:spPr>
        <p:txBody>
          <a:bodyPr wrap="none" rtlCol="0">
            <a:spAutoFit/>
          </a:bodyPr>
          <a:lstStyle/>
          <a:p>
            <a:r>
              <a:rPr lang="en-GB" smtClean="0"/>
              <a:t>BA</a:t>
            </a:r>
            <a:endParaRPr lang="en-GB"/>
          </a:p>
        </p:txBody>
      </p:sp>
      <p:sp>
        <p:nvSpPr>
          <p:cNvPr id="12" name="TextBox 11"/>
          <p:cNvSpPr txBox="1"/>
          <p:nvPr/>
        </p:nvSpPr>
        <p:spPr>
          <a:xfrm>
            <a:off x="3059745" y="2641315"/>
            <a:ext cx="482824" cy="307777"/>
          </a:xfrm>
          <a:prstGeom prst="rect">
            <a:avLst/>
          </a:prstGeom>
          <a:noFill/>
        </p:spPr>
        <p:txBody>
          <a:bodyPr wrap="none" rtlCol="0">
            <a:spAutoFit/>
          </a:bodyPr>
          <a:lstStyle/>
          <a:p>
            <a:r>
              <a:rPr lang="en-GB" smtClean="0"/>
              <a:t>256</a:t>
            </a:r>
            <a:endParaRPr lang="en-GB"/>
          </a:p>
        </p:txBody>
      </p:sp>
      <p:graphicFrame>
        <p:nvGraphicFramePr>
          <p:cNvPr id="14" name="Table 13"/>
          <p:cNvGraphicFramePr>
            <a:graphicFrameLocks noGrp="1"/>
          </p:cNvGraphicFramePr>
          <p:nvPr>
            <p:extLst/>
          </p:nvPr>
        </p:nvGraphicFramePr>
        <p:xfrm>
          <a:off x="4844368" y="1391773"/>
          <a:ext cx="3529616" cy="3283355"/>
        </p:xfrm>
        <a:graphic>
          <a:graphicData uri="http://schemas.openxmlformats.org/drawingml/2006/table">
            <a:tbl>
              <a:tblPr firstRow="1" bandRow="1">
                <a:tableStyleId>{BE05E0FE-D782-4A1A-986F-B7B9CD512967}</a:tableStyleId>
              </a:tblPr>
              <a:tblGrid>
                <a:gridCol w="846309">
                  <a:extLst>
                    <a:ext uri="{9D8B030D-6E8A-4147-A177-3AD203B41FA5}">
                      <a16:colId xmlns="" xmlns:a16="http://schemas.microsoft.com/office/drawing/2014/main" val="20000"/>
                    </a:ext>
                  </a:extLst>
                </a:gridCol>
                <a:gridCol w="1239518">
                  <a:extLst>
                    <a:ext uri="{9D8B030D-6E8A-4147-A177-3AD203B41FA5}">
                      <a16:colId xmlns="" xmlns:a16="http://schemas.microsoft.com/office/drawing/2014/main" val="20001"/>
                    </a:ext>
                  </a:extLst>
                </a:gridCol>
                <a:gridCol w="701269">
                  <a:extLst>
                    <a:ext uri="{9D8B030D-6E8A-4147-A177-3AD203B41FA5}">
                      <a16:colId xmlns="" xmlns:a16="http://schemas.microsoft.com/office/drawing/2014/main" val="20002"/>
                    </a:ext>
                  </a:extLst>
                </a:gridCol>
                <a:gridCol w="742520">
                  <a:extLst>
                    <a:ext uri="{9D8B030D-6E8A-4147-A177-3AD203B41FA5}">
                      <a16:colId xmlns="" xmlns:a16="http://schemas.microsoft.com/office/drawing/2014/main" val="20003"/>
                    </a:ext>
                  </a:extLst>
                </a:gridCol>
              </a:tblGrid>
              <a:tr h="595196">
                <a:tc>
                  <a:txBody>
                    <a:bodyPr/>
                    <a:lstStyle/>
                    <a:p>
                      <a:pPr algn="ctr"/>
                      <a:r>
                        <a:rPr lang="en-GB" smtClean="0"/>
                        <a:t>Encoder</a:t>
                      </a:r>
                      <a:endParaRPr lang="en-GB"/>
                    </a:p>
                  </a:txBody>
                  <a:tcPr/>
                </a:tc>
                <a:tc>
                  <a:txBody>
                    <a:bodyPr/>
                    <a:lstStyle/>
                    <a:p>
                      <a:pPr algn="ctr"/>
                      <a:r>
                        <a:rPr lang="en-GB" smtClean="0"/>
                        <a:t>Output</a:t>
                      </a:r>
                      <a:endParaRPr lang="en-GB"/>
                    </a:p>
                  </a:txBody>
                  <a:tcPr/>
                </a:tc>
                <a:tc>
                  <a:txBody>
                    <a:bodyPr/>
                    <a:lstStyle/>
                    <a:p>
                      <a:pPr algn="ctr"/>
                      <a:r>
                        <a:rPr lang="en-GB" smtClean="0"/>
                        <a:t>String</a:t>
                      </a:r>
                      <a:endParaRPr lang="en-GB"/>
                    </a:p>
                  </a:txBody>
                  <a:tcPr/>
                </a:tc>
                <a:tc>
                  <a:txBody>
                    <a:bodyPr/>
                    <a:lstStyle/>
                    <a:p>
                      <a:pPr algn="ctr"/>
                      <a:r>
                        <a:rPr lang="en-GB" smtClean="0"/>
                        <a:t>Table</a:t>
                      </a:r>
                      <a:endParaRPr lang="en-GB"/>
                    </a:p>
                  </a:txBody>
                  <a:tcPr/>
                </a:tc>
                <a:extLst>
                  <a:ext uri="{0D108BD9-81ED-4DB2-BD59-A6C34878D82A}">
                    <a16:rowId xmlns="" xmlns:a16="http://schemas.microsoft.com/office/drawing/2014/main" val="10000"/>
                  </a:ext>
                </a:extLst>
              </a:tr>
              <a:tr h="595196">
                <a:tc>
                  <a:txBody>
                    <a:bodyPr/>
                    <a:lstStyle/>
                    <a:p>
                      <a:pPr algn="ctr"/>
                      <a:r>
                        <a:rPr lang="en-GB" smtClean="0"/>
                        <a:t>Output</a:t>
                      </a:r>
                      <a:r>
                        <a:rPr lang="en-GB" baseline="0" smtClean="0"/>
                        <a:t> Code</a:t>
                      </a:r>
                      <a:endParaRPr lang="en-GB"/>
                    </a:p>
                  </a:txBody>
                  <a:tcPr/>
                </a:tc>
                <a:tc>
                  <a:txBody>
                    <a:bodyPr/>
                    <a:lstStyle/>
                    <a:p>
                      <a:pPr algn="ctr"/>
                      <a:r>
                        <a:rPr lang="en-GB" smtClean="0"/>
                        <a:t>Representing</a:t>
                      </a:r>
                      <a:endParaRPr lang="en-GB"/>
                    </a:p>
                  </a:txBody>
                  <a:tcPr/>
                </a:tc>
                <a:tc>
                  <a:txBody>
                    <a:bodyPr/>
                    <a:lstStyle/>
                    <a:p>
                      <a:pPr algn="ctr"/>
                      <a:r>
                        <a:rPr lang="en-GB" smtClean="0"/>
                        <a:t>Code Word</a:t>
                      </a:r>
                      <a:endParaRPr lang="en-GB"/>
                    </a:p>
                  </a:txBody>
                  <a:tcPr/>
                </a:tc>
                <a:tc>
                  <a:txBody>
                    <a:bodyPr/>
                    <a:lstStyle/>
                    <a:p>
                      <a:pPr algn="ctr"/>
                      <a:r>
                        <a:rPr lang="en-GB" smtClean="0"/>
                        <a:t>String</a:t>
                      </a:r>
                      <a:endParaRPr lang="en-GB"/>
                    </a:p>
                  </a:txBody>
                  <a:tcPr/>
                </a:tc>
                <a:extLst>
                  <a:ext uri="{0D108BD9-81ED-4DB2-BD59-A6C34878D82A}">
                    <a16:rowId xmlns="" xmlns:a16="http://schemas.microsoft.com/office/drawing/2014/main" val="10001"/>
                  </a:ext>
                </a:extLst>
              </a:tr>
              <a:tr h="595196">
                <a:tc>
                  <a:txBody>
                    <a:bodyPr/>
                    <a:lstStyle/>
                    <a:p>
                      <a:pPr algn="ctr"/>
                      <a:r>
                        <a:rPr lang="en-GB" smtClean="0"/>
                        <a:t>66</a:t>
                      </a:r>
                      <a:endParaRPr lang="en-GB"/>
                    </a:p>
                  </a:txBody>
                  <a:tcPr/>
                </a:tc>
                <a:tc>
                  <a:txBody>
                    <a:bodyPr/>
                    <a:lstStyle/>
                    <a:p>
                      <a:pPr algn="ctr"/>
                      <a:r>
                        <a:rPr lang="en-GB" smtClean="0"/>
                        <a:t>B</a:t>
                      </a:r>
                      <a:endParaRPr lang="en-GB"/>
                    </a:p>
                  </a:txBody>
                  <a:tcPr/>
                </a:tc>
                <a:tc>
                  <a:txBody>
                    <a:bodyPr/>
                    <a:lstStyle/>
                    <a:p>
                      <a:pPr algn="ctr"/>
                      <a:r>
                        <a:rPr lang="en-GB" smtClean="0"/>
                        <a:t>256</a:t>
                      </a:r>
                      <a:endParaRPr lang="en-GB"/>
                    </a:p>
                  </a:txBody>
                  <a:tcPr/>
                </a:tc>
                <a:tc>
                  <a:txBody>
                    <a:bodyPr/>
                    <a:lstStyle/>
                    <a:p>
                      <a:pPr algn="ctr"/>
                      <a:r>
                        <a:rPr lang="en-GB" smtClean="0"/>
                        <a:t>BA</a:t>
                      </a:r>
                      <a:endParaRPr lang="en-GB"/>
                    </a:p>
                  </a:txBody>
                  <a:tcPr/>
                </a:tc>
                <a:extLst>
                  <a:ext uri="{0D108BD9-81ED-4DB2-BD59-A6C34878D82A}">
                    <a16:rowId xmlns="" xmlns:a16="http://schemas.microsoft.com/office/drawing/2014/main" val="10002"/>
                  </a:ext>
                </a:extLst>
              </a:tr>
              <a:tr h="595196">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3"/>
                  </a:ext>
                </a:extLst>
              </a:tr>
              <a:tr h="595196">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4"/>
                  </a:ext>
                </a:extLst>
              </a:tr>
              <a:tr h="307375">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 xmlns:a16="http://schemas.microsoft.com/office/drawing/2014/main" val="10005"/>
                  </a:ext>
                </a:extLst>
              </a:tr>
            </a:tbl>
          </a:graphicData>
        </a:graphic>
      </p:graphicFrame>
      <p:sp>
        <p:nvSpPr>
          <p:cNvPr id="15" name="TextBox 14"/>
          <p:cNvSpPr txBox="1"/>
          <p:nvPr/>
        </p:nvSpPr>
        <p:spPr>
          <a:xfrm>
            <a:off x="4859624" y="804834"/>
            <a:ext cx="3299301" cy="523220"/>
          </a:xfrm>
          <a:prstGeom prst="rect">
            <a:avLst/>
          </a:prstGeom>
          <a:noFill/>
        </p:spPr>
        <p:txBody>
          <a:bodyPr wrap="none" rtlCol="0">
            <a:spAutoFit/>
          </a:bodyPr>
          <a:lstStyle/>
          <a:p>
            <a:r>
              <a:rPr lang="en-GB" smtClean="0"/>
              <a:t> 	BABAABAAA      P = B</a:t>
            </a:r>
          </a:p>
          <a:p>
            <a:r>
              <a:rPr lang="en-GB" smtClean="0"/>
              <a:t>C = B	   	         C = empty</a:t>
            </a:r>
            <a:endParaRPr lang="en-GB"/>
          </a:p>
        </p:txBody>
      </p:sp>
      <p:sp>
        <p:nvSpPr>
          <p:cNvPr id="16" name="TextBox 15"/>
          <p:cNvSpPr txBox="1"/>
          <p:nvPr/>
        </p:nvSpPr>
        <p:spPr>
          <a:xfrm>
            <a:off x="6193333" y="3328468"/>
            <a:ext cx="304892" cy="307777"/>
          </a:xfrm>
          <a:prstGeom prst="rect">
            <a:avLst/>
          </a:prstGeom>
          <a:noFill/>
        </p:spPr>
        <p:txBody>
          <a:bodyPr wrap="none" rtlCol="0">
            <a:spAutoFit/>
          </a:bodyPr>
          <a:lstStyle/>
          <a:p>
            <a:r>
              <a:rPr lang="en-GB" smtClean="0"/>
              <a:t>A</a:t>
            </a:r>
            <a:endParaRPr lang="en-GB"/>
          </a:p>
        </p:txBody>
      </p:sp>
      <p:sp>
        <p:nvSpPr>
          <p:cNvPr id="17" name="TextBox 16"/>
          <p:cNvSpPr txBox="1"/>
          <p:nvPr/>
        </p:nvSpPr>
        <p:spPr>
          <a:xfrm>
            <a:off x="5068365" y="3335343"/>
            <a:ext cx="383438" cy="307777"/>
          </a:xfrm>
          <a:prstGeom prst="rect">
            <a:avLst/>
          </a:prstGeom>
          <a:noFill/>
        </p:spPr>
        <p:txBody>
          <a:bodyPr wrap="none" rtlCol="0">
            <a:spAutoFit/>
          </a:bodyPr>
          <a:lstStyle/>
          <a:p>
            <a:r>
              <a:rPr lang="en-GB" smtClean="0"/>
              <a:t>65</a:t>
            </a:r>
            <a:endParaRPr lang="en-GB"/>
          </a:p>
        </p:txBody>
      </p:sp>
      <p:sp>
        <p:nvSpPr>
          <p:cNvPr id="18" name="TextBox 17"/>
          <p:cNvSpPr txBox="1"/>
          <p:nvPr/>
        </p:nvSpPr>
        <p:spPr>
          <a:xfrm>
            <a:off x="7803341" y="3331104"/>
            <a:ext cx="425116" cy="307777"/>
          </a:xfrm>
          <a:prstGeom prst="rect">
            <a:avLst/>
          </a:prstGeom>
          <a:noFill/>
        </p:spPr>
        <p:txBody>
          <a:bodyPr wrap="none" rtlCol="0">
            <a:spAutoFit/>
          </a:bodyPr>
          <a:lstStyle/>
          <a:p>
            <a:r>
              <a:rPr lang="en-GB" smtClean="0"/>
              <a:t>AB</a:t>
            </a:r>
            <a:endParaRPr lang="en-GB"/>
          </a:p>
        </p:txBody>
      </p:sp>
      <p:sp>
        <p:nvSpPr>
          <p:cNvPr id="19" name="TextBox 18"/>
          <p:cNvSpPr txBox="1"/>
          <p:nvPr/>
        </p:nvSpPr>
        <p:spPr>
          <a:xfrm>
            <a:off x="7044421" y="3328467"/>
            <a:ext cx="482824" cy="307777"/>
          </a:xfrm>
          <a:prstGeom prst="rect">
            <a:avLst/>
          </a:prstGeom>
          <a:noFill/>
        </p:spPr>
        <p:txBody>
          <a:bodyPr wrap="none" rtlCol="0">
            <a:spAutoFit/>
          </a:bodyPr>
          <a:lstStyle/>
          <a:p>
            <a:r>
              <a:rPr lang="en-GB" smtClean="0"/>
              <a:t>257</a:t>
            </a:r>
            <a:endParaRPr lang="en-GB"/>
          </a:p>
        </p:txBody>
      </p:sp>
      <p:cxnSp>
        <p:nvCxnSpPr>
          <p:cNvPr id="21" name="Straight Arrow Connector 20"/>
          <p:cNvCxnSpPr/>
          <p:nvPr/>
        </p:nvCxnSpPr>
        <p:spPr>
          <a:xfrm flipH="1" flipV="1">
            <a:off x="1849422" y="1072529"/>
            <a:ext cx="4" cy="254380"/>
          </a:xfrm>
          <a:prstGeom prst="straightConnector1">
            <a:avLst/>
          </a:prstGeom>
          <a:ln cap="flat">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044436" y="1046177"/>
            <a:ext cx="4" cy="254380"/>
          </a:xfrm>
          <a:prstGeom prst="straightConnector1">
            <a:avLst/>
          </a:prstGeom>
          <a:ln cap="flat">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76066" y="4756307"/>
            <a:ext cx="851515" cy="307777"/>
          </a:xfrm>
          <a:prstGeom prst="rect">
            <a:avLst/>
          </a:prstGeom>
          <a:noFill/>
        </p:spPr>
        <p:txBody>
          <a:bodyPr wrap="none" rtlCol="0">
            <a:spAutoFit/>
          </a:bodyPr>
          <a:lstStyle/>
          <a:p>
            <a:r>
              <a:rPr lang="en-GB" smtClean="0"/>
              <a:t>Step 01 </a:t>
            </a:r>
            <a:endParaRPr lang="en-GB"/>
          </a:p>
        </p:txBody>
      </p:sp>
      <p:sp>
        <p:nvSpPr>
          <p:cNvPr id="26" name="TextBox 25"/>
          <p:cNvSpPr txBox="1"/>
          <p:nvPr/>
        </p:nvSpPr>
        <p:spPr>
          <a:xfrm>
            <a:off x="6102330" y="4757455"/>
            <a:ext cx="851515" cy="307777"/>
          </a:xfrm>
          <a:prstGeom prst="rect">
            <a:avLst/>
          </a:prstGeom>
          <a:noFill/>
        </p:spPr>
        <p:txBody>
          <a:bodyPr wrap="none" rtlCol="0">
            <a:spAutoFit/>
          </a:bodyPr>
          <a:lstStyle/>
          <a:p>
            <a:r>
              <a:rPr lang="en-GB" smtClean="0"/>
              <a:t>Step 02 </a:t>
            </a:r>
            <a:endParaRPr lang="en-GB"/>
          </a:p>
        </p:txBody>
      </p:sp>
    </p:spTree>
    <p:extLst>
      <p:ext uri="{BB962C8B-B14F-4D97-AF65-F5344CB8AC3E}">
        <p14:creationId xmlns:p14="http://schemas.microsoft.com/office/powerpoint/2010/main" val="2023159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5" grpId="0"/>
      <p:bldP spid="16" grpId="0"/>
      <p:bldP spid="17" grpId="0"/>
      <p:bldP spid="18" grpId="0"/>
      <p:bldP spid="19" grpId="0"/>
    </p:bld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974</Words>
  <Application>Microsoft Office PowerPoint</Application>
  <PresentationFormat>On-screen Show (16:9)</PresentationFormat>
  <Paragraphs>234</Paragraphs>
  <Slides>21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Dosis</vt:lpstr>
      <vt:lpstr>Cambria</vt:lpstr>
      <vt:lpstr>Wingdings</vt:lpstr>
      <vt:lpstr>Arial</vt:lpstr>
      <vt:lpstr>Sniglet</vt:lpstr>
      <vt:lpstr>Friar template</vt:lpstr>
      <vt:lpstr>MULTIMEIDA DATABASE LZW Algorithm</vt:lpstr>
      <vt:lpstr>HELLO!</vt:lpstr>
      <vt:lpstr>Nội Dung</vt:lpstr>
      <vt:lpstr>PowerPoint Presentation</vt:lpstr>
      <vt:lpstr>2. Thuật toán Lempel–Ziv–Welch ( LZW)</vt:lpstr>
      <vt:lpstr>Nguyên tắc hoạt động</vt:lpstr>
      <vt:lpstr>PowerPoint Presentation</vt:lpstr>
      <vt:lpstr>Thuật toán nén LZW</vt:lpstr>
      <vt:lpstr>PowerPoint Presentation</vt:lpstr>
      <vt:lpstr>PowerPoint Presentation</vt:lpstr>
      <vt:lpstr>PowerPoint Presentation</vt:lpstr>
      <vt:lpstr>Thuật toán giải nén LZW</vt:lpstr>
      <vt:lpstr>PowerPoint Presentation</vt:lpstr>
      <vt:lpstr>PowerPoint Presentation</vt:lpstr>
      <vt:lpstr>PowerPoint Presentation</vt:lpstr>
      <vt:lpstr>PowerPoint Presentation</vt:lpstr>
      <vt:lpstr>DEMO PROJECT</vt:lpstr>
      <vt:lpstr>4. Tổng Kết Thuật Toán LZW</vt:lpstr>
      <vt:lpstr>TÀI LIỆU THAM KHẢO</vt:lpstr>
      <vt:lpstr>THANKS!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gender delected</dc:title>
  <dc:creator>ManhQuang</dc:creator>
  <cp:lastModifiedBy>itbluequang@gmail.com</cp:lastModifiedBy>
  <cp:revision>62</cp:revision>
  <dcterms:modified xsi:type="dcterms:W3CDTF">2019-03-30T11:52:48Z</dcterms:modified>
</cp:coreProperties>
</file>